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5" r:id="rId3"/>
    <p:sldId id="286" r:id="rId4"/>
    <p:sldId id="257" r:id="rId5"/>
    <p:sldId id="258" r:id="rId6"/>
    <p:sldId id="287" r:id="rId7"/>
    <p:sldId id="288" r:id="rId8"/>
    <p:sldId id="289" r:id="rId9"/>
    <p:sldId id="290" r:id="rId10"/>
    <p:sldId id="291" r:id="rId11"/>
    <p:sldId id="295" r:id="rId12"/>
    <p:sldId id="296" r:id="rId13"/>
    <p:sldId id="297" r:id="rId14"/>
    <p:sldId id="298" r:id="rId15"/>
    <p:sldId id="269" r:id="rId16"/>
    <p:sldId id="270" r:id="rId17"/>
    <p:sldId id="271" r:id="rId18"/>
    <p:sldId id="272" r:id="rId19"/>
    <p:sldId id="273" r:id="rId20"/>
    <p:sldId id="274" r:id="rId21"/>
    <p:sldId id="275" r:id="rId22"/>
    <p:sldId id="276" r:id="rId23"/>
    <p:sldId id="277" r:id="rId24"/>
    <p:sldId id="278" r:id="rId25"/>
    <p:sldId id="284" r:id="rId26"/>
    <p:sldId id="293" r:id="rId27"/>
    <p:sldId id="280" r:id="rId28"/>
    <p:sldId id="294" r:id="rId29"/>
    <p:sldId id="279" r:id="rId30"/>
    <p:sldId id="281" r:id="rId31"/>
    <p:sldId id="282" r:id="rId32"/>
    <p:sldId id="283" r:id="rId33"/>
    <p:sldId id="260" r:id="rId34"/>
    <p:sldId id="26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30.png>
</file>

<file path=ppt/media/image4.png>
</file>

<file path=ppt/media/image40.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4CF87-8665-46A7-8F1C-6ECAEFE5E6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FCA4B87-2233-4F11-B7E6-BE7CA0B243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AED689D-0369-435C-83AF-4FA80137D330}"/>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5" name="Footer Placeholder 4">
            <a:extLst>
              <a:ext uri="{FF2B5EF4-FFF2-40B4-BE49-F238E27FC236}">
                <a16:creationId xmlns:a16="http://schemas.microsoft.com/office/drawing/2014/main" id="{81511B10-78ED-41D8-A82B-0104E50DEC1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FDA6210-3500-4BA4-ADFB-3B4A850E5223}"/>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13251068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96750-759E-40AF-B40C-E81FBD607E0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6D66D7D-66E7-47F0-A45A-53875A2B74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2458DFD-F1E5-4062-89D8-6430E06D41A9}"/>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5" name="Footer Placeholder 4">
            <a:extLst>
              <a:ext uri="{FF2B5EF4-FFF2-40B4-BE49-F238E27FC236}">
                <a16:creationId xmlns:a16="http://schemas.microsoft.com/office/drawing/2014/main" id="{45127D11-2851-42D1-BDF8-B5B8F45A444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049D2F-10F6-41FD-9682-0781CFFF062C}"/>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2554908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9FB29C-4888-488B-A051-E4112C9868C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8580FE0-2A1E-4B99-8076-3D8B6A213A5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D4121F-2A31-41D0-A59E-3CFEAB46C290}"/>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5" name="Footer Placeholder 4">
            <a:extLst>
              <a:ext uri="{FF2B5EF4-FFF2-40B4-BE49-F238E27FC236}">
                <a16:creationId xmlns:a16="http://schemas.microsoft.com/office/drawing/2014/main" id="{60062C62-0DFB-4741-821C-5DDCA2B29E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90DF63E-24AB-4AD8-9885-365EB8DACAB7}"/>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646636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1DFA6-B60D-4E5C-8EEB-5C327F6B3D6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38D0969-CBD9-4C8E-B090-78D7DB7BBDC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7A32A9-C4B9-41CF-9D6E-34FC2A763B2F}"/>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5" name="Footer Placeholder 4">
            <a:extLst>
              <a:ext uri="{FF2B5EF4-FFF2-40B4-BE49-F238E27FC236}">
                <a16:creationId xmlns:a16="http://schemas.microsoft.com/office/drawing/2014/main" id="{6E08EDB2-2647-4F42-8494-B0F5BBFFF4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5658D25-C621-4A66-9DBD-045B2056A128}"/>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58267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3C1B4-DF20-4AD6-B954-F8C3EAF6E0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6E4F586-F14D-4AEF-9916-C6A1463EE6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7D5A7BB-CF79-44F8-A593-9605B652953F}"/>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5" name="Footer Placeholder 4">
            <a:extLst>
              <a:ext uri="{FF2B5EF4-FFF2-40B4-BE49-F238E27FC236}">
                <a16:creationId xmlns:a16="http://schemas.microsoft.com/office/drawing/2014/main" id="{1D641389-7EB7-4E8F-91DB-C75B459EE0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7829026-586A-4E52-B06B-84FDAD24F7D7}"/>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3835846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506C2-CC28-4EC3-A70F-48B3DCDCC24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94EAD4-EC87-4B5A-96AE-0E81F959BF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E4BBCDF-D0A6-4916-936A-D964C3DDD9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FEFFEB6-C462-4A7D-981E-6646E46951DD}"/>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6" name="Footer Placeholder 5">
            <a:extLst>
              <a:ext uri="{FF2B5EF4-FFF2-40B4-BE49-F238E27FC236}">
                <a16:creationId xmlns:a16="http://schemas.microsoft.com/office/drawing/2014/main" id="{3D8B8EB2-5DE1-48DE-8948-2E74AB3D59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1931DF9-D0BE-4D39-95A7-2333367977CF}"/>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106256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0118F-61C4-45AB-90A1-747A03AC012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CF6DBFC-AEC1-4BB4-9601-5035B6EFDF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1B80B4-ED08-485D-BB83-556D8C55BC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0FA84BC-726D-4A7D-96F4-C813F41BA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3E6FDD-796C-405F-A5E9-5655AEA6B8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6DADD92-1BDA-442B-84B7-DA80ECC84DCD}"/>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8" name="Footer Placeholder 7">
            <a:extLst>
              <a:ext uri="{FF2B5EF4-FFF2-40B4-BE49-F238E27FC236}">
                <a16:creationId xmlns:a16="http://schemas.microsoft.com/office/drawing/2014/main" id="{254D985B-32F9-4B90-AAFD-D7EBC6F2FCE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2E48030-88F5-4F7F-A8A8-D23868FB9E56}"/>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3082157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F34D7-0119-46D8-A7A5-20E97F6E1C2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C6F734B-8959-4825-96C3-133714D8CF60}"/>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4" name="Footer Placeholder 3">
            <a:extLst>
              <a:ext uri="{FF2B5EF4-FFF2-40B4-BE49-F238E27FC236}">
                <a16:creationId xmlns:a16="http://schemas.microsoft.com/office/drawing/2014/main" id="{23EEB46A-C092-4E73-9094-A60A3F0AC9A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BD97679-2C3A-411B-AC5B-A1B52A181590}"/>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133414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0820D7-9D7A-4F1F-9A29-83B220867998}"/>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3" name="Footer Placeholder 2">
            <a:extLst>
              <a:ext uri="{FF2B5EF4-FFF2-40B4-BE49-F238E27FC236}">
                <a16:creationId xmlns:a16="http://schemas.microsoft.com/office/drawing/2014/main" id="{A161E780-DF58-4B91-8AF8-6A8F179C319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FCAA0D1-960B-44E4-86B2-084B6851D40E}"/>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775167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12019-210B-4767-AF1E-397BA1F7D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57D230E-1617-4912-93C5-900ACBBC8A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D9427D3-FD4C-4BDD-A9C4-595A8709B8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2476E9-449B-4016-B256-58980D638092}"/>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6" name="Footer Placeholder 5">
            <a:extLst>
              <a:ext uri="{FF2B5EF4-FFF2-40B4-BE49-F238E27FC236}">
                <a16:creationId xmlns:a16="http://schemas.microsoft.com/office/drawing/2014/main" id="{24B0F0AC-46B3-465B-9BE8-EE72FC829E3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CC519E1-6A3D-4C1B-B703-487A6CB218AA}"/>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1455058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AA30B-F0C1-42E2-B6B3-78A10366A5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6B1C8D4-EFA4-4F59-A7A6-21254EE865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7167815-A1DE-43A0-BBA6-AAECF4509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572EC8-5387-49FF-A4E7-5DA231CE0837}"/>
              </a:ext>
            </a:extLst>
          </p:cNvPr>
          <p:cNvSpPr>
            <a:spLocks noGrp="1"/>
          </p:cNvSpPr>
          <p:nvPr>
            <p:ph type="dt" sz="half" idx="10"/>
          </p:nvPr>
        </p:nvSpPr>
        <p:spPr/>
        <p:txBody>
          <a:bodyPr/>
          <a:lstStyle/>
          <a:p>
            <a:fld id="{08427F4B-1299-4AF2-B4FF-0B55B81799FB}" type="datetimeFigureOut">
              <a:rPr lang="en-IN" smtClean="0"/>
              <a:t>25-11-2020</a:t>
            </a:fld>
            <a:endParaRPr lang="en-IN"/>
          </a:p>
        </p:txBody>
      </p:sp>
      <p:sp>
        <p:nvSpPr>
          <p:cNvPr id="6" name="Footer Placeholder 5">
            <a:extLst>
              <a:ext uri="{FF2B5EF4-FFF2-40B4-BE49-F238E27FC236}">
                <a16:creationId xmlns:a16="http://schemas.microsoft.com/office/drawing/2014/main" id="{7BF01ECC-FAAC-4092-BEA2-90175F906E2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5A6EC29-0206-439A-86C5-6DB5E3ADDEEA}"/>
              </a:ext>
            </a:extLst>
          </p:cNvPr>
          <p:cNvSpPr>
            <a:spLocks noGrp="1"/>
          </p:cNvSpPr>
          <p:nvPr>
            <p:ph type="sldNum" sz="quarter" idx="12"/>
          </p:nvPr>
        </p:nvSpPr>
        <p:spPr/>
        <p:txBody>
          <a:bodyPr/>
          <a:lstStyle/>
          <a:p>
            <a:fld id="{A8292D92-3C8C-4432-9A69-F4AADA29D991}" type="slidenum">
              <a:rPr lang="en-IN" smtClean="0"/>
              <a:t>‹#›</a:t>
            </a:fld>
            <a:endParaRPr lang="en-IN"/>
          </a:p>
        </p:txBody>
      </p:sp>
    </p:spTree>
    <p:extLst>
      <p:ext uri="{BB962C8B-B14F-4D97-AF65-F5344CB8AC3E}">
        <p14:creationId xmlns:p14="http://schemas.microsoft.com/office/powerpoint/2010/main" val="116836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F28937-B201-4B49-A847-EAB3B26B55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B9FF592-23F2-46DA-866C-AB936E1B95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5E3C701-FE88-4DA3-A0D1-3B7156ED3E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427F4B-1299-4AF2-B4FF-0B55B81799FB}" type="datetimeFigureOut">
              <a:rPr lang="en-IN" smtClean="0"/>
              <a:t>25-11-2020</a:t>
            </a:fld>
            <a:endParaRPr lang="en-IN"/>
          </a:p>
        </p:txBody>
      </p:sp>
      <p:sp>
        <p:nvSpPr>
          <p:cNvPr id="5" name="Footer Placeholder 4">
            <a:extLst>
              <a:ext uri="{FF2B5EF4-FFF2-40B4-BE49-F238E27FC236}">
                <a16:creationId xmlns:a16="http://schemas.microsoft.com/office/drawing/2014/main" id="{C29BFBC9-FAC8-408D-B3EF-CB5D521E53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4F43392-C5D6-4995-A60B-570FCDB46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292D92-3C8C-4432-9A69-F4AADA29D991}" type="slidenum">
              <a:rPr lang="en-IN" smtClean="0"/>
              <a:t>‹#›</a:t>
            </a:fld>
            <a:endParaRPr lang="en-IN"/>
          </a:p>
        </p:txBody>
      </p:sp>
    </p:spTree>
    <p:extLst>
      <p:ext uri="{BB962C8B-B14F-4D97-AF65-F5344CB8AC3E}">
        <p14:creationId xmlns:p14="http://schemas.microsoft.com/office/powerpoint/2010/main" val="10455481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8C03B-F70C-4A67-8355-113F3110858C}"/>
              </a:ext>
            </a:extLst>
          </p:cNvPr>
          <p:cNvSpPr>
            <a:spLocks noGrp="1"/>
          </p:cNvSpPr>
          <p:nvPr>
            <p:ph type="ctrTitle"/>
          </p:nvPr>
        </p:nvSpPr>
        <p:spPr/>
        <p:txBody>
          <a:bodyPr/>
          <a:lstStyle/>
          <a:p>
            <a:r>
              <a:rPr lang="en-US" dirty="0"/>
              <a:t>Camera Model &amp; Calibration</a:t>
            </a:r>
            <a:endParaRPr lang="en-IN" dirty="0"/>
          </a:p>
        </p:txBody>
      </p:sp>
    </p:spTree>
    <p:extLst>
      <p:ext uri="{BB962C8B-B14F-4D97-AF65-F5344CB8AC3E}">
        <p14:creationId xmlns:p14="http://schemas.microsoft.com/office/powerpoint/2010/main" val="23679860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FE21B-B5C0-4725-908C-360947D0C7FB}"/>
              </a:ext>
            </a:extLst>
          </p:cNvPr>
          <p:cNvSpPr>
            <a:spLocks noGrp="1"/>
          </p:cNvSpPr>
          <p:nvPr>
            <p:ph type="title"/>
          </p:nvPr>
        </p:nvSpPr>
        <p:spPr/>
        <p:txBody>
          <a:bodyPr/>
          <a:lstStyle/>
          <a:p>
            <a:r>
              <a:rPr lang="en-US" dirty="0"/>
              <a:t>Camera Matrix</a:t>
            </a:r>
            <a:endParaRPr lang="en-IN" dirty="0"/>
          </a:p>
        </p:txBody>
      </p:sp>
      <p:sp>
        <p:nvSpPr>
          <p:cNvPr id="3" name="Content Placeholder 2">
            <a:extLst>
              <a:ext uri="{FF2B5EF4-FFF2-40B4-BE49-F238E27FC236}">
                <a16:creationId xmlns:a16="http://schemas.microsoft.com/office/drawing/2014/main" id="{F042776C-0B02-42BB-A3AC-CD04B246CDFD}"/>
              </a:ext>
            </a:extLst>
          </p:cNvPr>
          <p:cNvSpPr>
            <a:spLocks noGrp="1"/>
          </p:cNvSpPr>
          <p:nvPr>
            <p:ph idx="1"/>
          </p:nvPr>
        </p:nvSpPr>
        <p:spPr>
          <a:xfrm>
            <a:off x="834501" y="1757779"/>
            <a:ext cx="10519299" cy="4419184"/>
          </a:xfrm>
        </p:spPr>
        <p:txBody>
          <a:bodyPr/>
          <a:lstStyle/>
          <a:p>
            <a:r>
              <a:rPr lang="en-US" dirty="0"/>
              <a:t>Intrinsic parameters are specific to a camera.</a:t>
            </a:r>
          </a:p>
          <a:p>
            <a:r>
              <a:rPr lang="en-US" dirty="0"/>
              <a:t>Focal length (</a:t>
            </a:r>
            <a:r>
              <a:rPr lang="en-US" dirty="0" err="1"/>
              <a:t>fx</a:t>
            </a:r>
            <a:r>
              <a:rPr lang="en-US" dirty="0"/>
              <a:t> ,</a:t>
            </a:r>
            <a:r>
              <a:rPr lang="en-US" dirty="0" err="1"/>
              <a:t>fy</a:t>
            </a:r>
            <a:r>
              <a:rPr lang="en-US" dirty="0"/>
              <a:t>)</a:t>
            </a:r>
          </a:p>
          <a:p>
            <a:r>
              <a:rPr lang="en-US" dirty="0"/>
              <a:t>Optical centers (cx, cy)</a:t>
            </a:r>
          </a:p>
          <a:p>
            <a:r>
              <a:rPr lang="en-US" b="0" i="1" dirty="0" err="1">
                <a:solidFill>
                  <a:srgbClr val="404040"/>
                </a:solidFill>
                <a:effectLst/>
                <a:latin typeface="STIXGeneral"/>
              </a:rPr>
              <a:t>fx</a:t>
            </a:r>
            <a:r>
              <a:rPr lang="en-US" b="0" i="0" dirty="0">
                <a:solidFill>
                  <a:srgbClr val="404040"/>
                </a:solidFill>
                <a:effectLst/>
                <a:latin typeface="STIXGeneral"/>
              </a:rPr>
              <a:t>=</a:t>
            </a:r>
            <a:r>
              <a:rPr lang="en-US" b="0" i="1" dirty="0">
                <a:solidFill>
                  <a:srgbClr val="404040"/>
                </a:solidFill>
                <a:effectLst/>
                <a:latin typeface="STIXGeneral"/>
              </a:rPr>
              <a:t>F</a:t>
            </a:r>
            <a:r>
              <a:rPr lang="en-US" b="0" i="0" dirty="0">
                <a:solidFill>
                  <a:srgbClr val="404040"/>
                </a:solidFill>
                <a:effectLst/>
                <a:latin typeface="mwmathext1regular"/>
              </a:rPr>
              <a:t>/</a:t>
            </a:r>
            <a:r>
              <a:rPr lang="en-US" b="0" i="1" dirty="0">
                <a:solidFill>
                  <a:srgbClr val="404040"/>
                </a:solidFill>
                <a:effectLst/>
                <a:latin typeface="STIXGeneral"/>
              </a:rPr>
              <a:t>px</a:t>
            </a:r>
            <a:br>
              <a:rPr lang="en-US" dirty="0"/>
            </a:br>
            <a:r>
              <a:rPr lang="en-US" b="0" i="1" dirty="0" err="1">
                <a:solidFill>
                  <a:srgbClr val="404040"/>
                </a:solidFill>
                <a:effectLst/>
                <a:latin typeface="STIXGeneral"/>
              </a:rPr>
              <a:t>fy</a:t>
            </a:r>
            <a:r>
              <a:rPr lang="en-US" b="0" i="0" dirty="0">
                <a:solidFill>
                  <a:srgbClr val="404040"/>
                </a:solidFill>
                <a:effectLst/>
                <a:latin typeface="STIXGeneral"/>
              </a:rPr>
              <a:t>=</a:t>
            </a:r>
            <a:r>
              <a:rPr lang="en-US" b="0" i="1" dirty="0">
                <a:solidFill>
                  <a:srgbClr val="404040"/>
                </a:solidFill>
                <a:effectLst/>
                <a:latin typeface="STIXGeneral"/>
              </a:rPr>
              <a:t>F</a:t>
            </a:r>
            <a:r>
              <a:rPr lang="en-US" b="0" i="0" dirty="0">
                <a:solidFill>
                  <a:srgbClr val="404040"/>
                </a:solidFill>
                <a:effectLst/>
                <a:latin typeface="mwmathext1regular"/>
              </a:rPr>
              <a:t>/</a:t>
            </a:r>
            <a:r>
              <a:rPr lang="en-US" b="0" i="1" dirty="0" err="1">
                <a:solidFill>
                  <a:srgbClr val="404040"/>
                </a:solidFill>
                <a:effectLst/>
                <a:latin typeface="STIXGeneral"/>
              </a:rPr>
              <a:t>py</a:t>
            </a:r>
            <a:br>
              <a:rPr lang="en-US" dirty="0"/>
            </a:br>
            <a:r>
              <a:rPr lang="en-US" b="0" i="1" dirty="0">
                <a:solidFill>
                  <a:srgbClr val="404040"/>
                </a:solidFill>
                <a:effectLst/>
                <a:latin typeface="STIXGeneral"/>
              </a:rPr>
              <a:t>F</a:t>
            </a:r>
            <a:r>
              <a:rPr lang="en-US" b="0" i="0" dirty="0">
                <a:solidFill>
                  <a:srgbClr val="404040"/>
                </a:solidFill>
                <a:effectLst/>
                <a:latin typeface="Arial" panose="020B0604020202020204" pitchFamily="34" charset="0"/>
              </a:rPr>
              <a:t> — Focal length in world units, typically expressed in millimeters.</a:t>
            </a:r>
            <a:br>
              <a:rPr lang="en-US" dirty="0"/>
            </a:br>
            <a:r>
              <a:rPr lang="en-US" b="0" i="0" dirty="0">
                <a:solidFill>
                  <a:srgbClr val="404040"/>
                </a:solidFill>
                <a:effectLst/>
                <a:latin typeface="mwmathext2regular"/>
              </a:rPr>
              <a:t>(</a:t>
            </a:r>
            <a:r>
              <a:rPr lang="en-US" b="0" i="1" dirty="0" err="1">
                <a:solidFill>
                  <a:srgbClr val="404040"/>
                </a:solidFill>
                <a:effectLst/>
                <a:latin typeface="STIXGeneral"/>
              </a:rPr>
              <a:t>px</a:t>
            </a:r>
            <a:r>
              <a:rPr lang="en-US" b="0" i="0" dirty="0" err="1">
                <a:solidFill>
                  <a:srgbClr val="404040"/>
                </a:solidFill>
                <a:effectLst/>
                <a:latin typeface="STIXGeneral"/>
              </a:rPr>
              <a:t>,</a:t>
            </a:r>
            <a:r>
              <a:rPr lang="en-US" b="0" i="1" dirty="0" err="1">
                <a:solidFill>
                  <a:srgbClr val="404040"/>
                </a:solidFill>
                <a:effectLst/>
                <a:latin typeface="STIXGeneral"/>
              </a:rPr>
              <a:t>py</a:t>
            </a:r>
            <a:r>
              <a:rPr lang="en-US" b="0" i="0" dirty="0">
                <a:solidFill>
                  <a:srgbClr val="404040"/>
                </a:solidFill>
                <a:effectLst/>
                <a:latin typeface="mwmathext2regular"/>
              </a:rPr>
              <a:t>)</a:t>
            </a:r>
            <a:r>
              <a:rPr lang="en-US" b="0" i="0" dirty="0">
                <a:solidFill>
                  <a:srgbClr val="404040"/>
                </a:solidFill>
                <a:effectLst/>
                <a:latin typeface="Arial" panose="020B0604020202020204" pitchFamily="34" charset="0"/>
              </a:rPr>
              <a:t> — Size of the pixel in world units.</a:t>
            </a:r>
            <a:endParaRPr lang="en-US" dirty="0"/>
          </a:p>
          <a:p>
            <a:endParaRPr lang="en-IN" dirty="0"/>
          </a:p>
        </p:txBody>
      </p:sp>
      <p:pic>
        <p:nvPicPr>
          <p:cNvPr id="1036" name="Picture 12" descr="camera \; matrix = \left [ \begin{matrix}   f_x &amp; 0 &amp; c_x \\  0 &amp; f_y &amp; c_y \\   0 &amp; 0 &amp; 1 \end{matrix} \right ]">
            <a:extLst>
              <a:ext uri="{FF2B5EF4-FFF2-40B4-BE49-F238E27FC236}">
                <a16:creationId xmlns:a16="http://schemas.microsoft.com/office/drawing/2014/main" id="{D0CF100A-250A-4D3B-8290-FDFCBE6BA8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80105" y="5567418"/>
            <a:ext cx="4358771" cy="1201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6394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980B8-B399-449B-8790-40C724AB5587}"/>
              </a:ext>
            </a:extLst>
          </p:cNvPr>
          <p:cNvSpPr>
            <a:spLocks noGrp="1"/>
          </p:cNvSpPr>
          <p:nvPr>
            <p:ph type="title"/>
          </p:nvPr>
        </p:nvSpPr>
        <p:spPr/>
        <p:txBody>
          <a:bodyPr/>
          <a:lstStyle/>
          <a:p>
            <a:r>
              <a:rPr lang="en-IN" b="1" dirty="0">
                <a:solidFill>
                  <a:srgbClr val="C45400"/>
                </a:solidFill>
                <a:effectLst/>
                <a:latin typeface="Arial" panose="020B0604020202020204" pitchFamily="34" charset="0"/>
              </a:rPr>
              <a:t>Fisheye Calibration </a:t>
            </a:r>
            <a:br>
              <a:rPr lang="en-IN" b="1" dirty="0">
                <a:solidFill>
                  <a:srgbClr val="C45400"/>
                </a:solidFill>
                <a:effectLst/>
                <a:latin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AB657B31-11CD-4502-8AC4-17EC4B0D4AF2}"/>
              </a:ext>
            </a:extLst>
          </p:cNvPr>
          <p:cNvSpPr>
            <a:spLocks noGrp="1"/>
          </p:cNvSpPr>
          <p:nvPr>
            <p:ph idx="1"/>
          </p:nvPr>
        </p:nvSpPr>
        <p:spPr/>
        <p:txBody>
          <a:bodyPr>
            <a:normAutofit fontScale="85000" lnSpcReduction="20000"/>
          </a:bodyPr>
          <a:lstStyle/>
          <a:p>
            <a:pPr algn="just"/>
            <a:r>
              <a:rPr lang="en-US" b="0" i="0" dirty="0">
                <a:solidFill>
                  <a:srgbClr val="404040"/>
                </a:solidFill>
                <a:effectLst/>
                <a:latin typeface="Arial" panose="020B0604020202020204" pitchFamily="34" charset="0"/>
              </a:rPr>
              <a:t>Camera calibration is the process of computing the extrinsic and intrinsic parameters of a camera. Once you calibrate a camera, you can use the image information to recover 3-D information from 2-D images. You can also undistort images taken with a fisheye camera.</a:t>
            </a:r>
          </a:p>
          <a:p>
            <a:pPr marL="0" indent="0" algn="just">
              <a:buNone/>
            </a:pPr>
            <a:endParaRPr lang="en-US" b="0" i="0" dirty="0">
              <a:solidFill>
                <a:srgbClr val="404040"/>
              </a:solidFill>
              <a:effectLst/>
              <a:latin typeface="Arial" panose="020B0604020202020204" pitchFamily="34" charset="0"/>
            </a:endParaRPr>
          </a:p>
          <a:p>
            <a:pPr algn="just"/>
            <a:r>
              <a:rPr lang="en-US" b="0" i="0" dirty="0">
                <a:solidFill>
                  <a:srgbClr val="404040"/>
                </a:solidFill>
                <a:effectLst/>
                <a:latin typeface="Arial" panose="020B0604020202020204" pitchFamily="34" charset="0"/>
              </a:rPr>
              <a:t>Fisheye cameras are used in odometry and to solve the simultaneous localization and mapping (SLAM) problems visually. Other applications include, surveillance systems, GoPro, virtual reality (VR) to capture 360 degree field of view (</a:t>
            </a:r>
            <a:r>
              <a:rPr lang="en-US" b="0" i="0" dirty="0" err="1">
                <a:solidFill>
                  <a:srgbClr val="404040"/>
                </a:solidFill>
                <a:effectLst/>
                <a:latin typeface="Arial" panose="020B0604020202020204" pitchFamily="34" charset="0"/>
              </a:rPr>
              <a:t>fov</a:t>
            </a:r>
            <a:r>
              <a:rPr lang="en-US" b="0" i="0" dirty="0">
                <a:solidFill>
                  <a:srgbClr val="404040"/>
                </a:solidFill>
                <a:effectLst/>
                <a:latin typeface="Arial" panose="020B0604020202020204" pitchFamily="34" charset="0"/>
              </a:rPr>
              <a:t>), and stitching algorithms. These cameras use a complex series of lenses to enlarge the camera's field of view, enabling it to capture wide panoramic or hemispherical images. However, the lenses achieve this extremely wide angle view by distorting the lines of perspective in the images</a:t>
            </a:r>
          </a:p>
          <a:p>
            <a:br>
              <a:rPr lang="en-US" b="0" i="0" dirty="0">
                <a:solidFill>
                  <a:srgbClr val="404040"/>
                </a:solidFill>
                <a:effectLst/>
                <a:latin typeface="Arial" panose="020B0604020202020204" pitchFamily="34" charset="0"/>
              </a:rPr>
            </a:br>
            <a:endParaRPr lang="en-IN" dirty="0"/>
          </a:p>
        </p:txBody>
      </p:sp>
    </p:spTree>
    <p:extLst>
      <p:ext uri="{BB962C8B-B14F-4D97-AF65-F5344CB8AC3E}">
        <p14:creationId xmlns:p14="http://schemas.microsoft.com/office/powerpoint/2010/main" val="38748464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74A95C-111D-443C-A6B0-CC1931D77ACF}"/>
              </a:ext>
            </a:extLst>
          </p:cNvPr>
          <p:cNvPicPr>
            <a:picLocks noChangeAspect="1"/>
          </p:cNvPicPr>
          <p:nvPr/>
        </p:nvPicPr>
        <p:blipFill rotWithShape="1">
          <a:blip r:embed="rId2"/>
          <a:srcRect l="26869" t="27573" r="3301" b="31133"/>
          <a:stretch/>
        </p:blipFill>
        <p:spPr>
          <a:xfrm>
            <a:off x="559292" y="597023"/>
            <a:ext cx="11416081" cy="5040297"/>
          </a:xfrm>
          <a:prstGeom prst="rect">
            <a:avLst/>
          </a:prstGeom>
        </p:spPr>
      </p:pic>
    </p:spTree>
    <p:extLst>
      <p:ext uri="{BB962C8B-B14F-4D97-AF65-F5344CB8AC3E}">
        <p14:creationId xmlns:p14="http://schemas.microsoft.com/office/powerpoint/2010/main" val="41621850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9229CB-D9C3-4D20-BFEE-2BA98CE49D34}"/>
              </a:ext>
            </a:extLst>
          </p:cNvPr>
          <p:cNvPicPr>
            <a:picLocks noChangeAspect="1"/>
          </p:cNvPicPr>
          <p:nvPr/>
        </p:nvPicPr>
        <p:blipFill rotWithShape="1">
          <a:blip r:embed="rId2"/>
          <a:srcRect l="26942" t="26925" r="3883" b="16376"/>
          <a:stretch/>
        </p:blipFill>
        <p:spPr>
          <a:xfrm>
            <a:off x="577047" y="585925"/>
            <a:ext cx="11225791" cy="5175683"/>
          </a:xfrm>
          <a:prstGeom prst="rect">
            <a:avLst/>
          </a:prstGeom>
        </p:spPr>
      </p:pic>
    </p:spTree>
    <p:extLst>
      <p:ext uri="{BB962C8B-B14F-4D97-AF65-F5344CB8AC3E}">
        <p14:creationId xmlns:p14="http://schemas.microsoft.com/office/powerpoint/2010/main" val="2162833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8D2808E-D6F4-4CE5-A113-725BCB16228F}"/>
              </a:ext>
            </a:extLst>
          </p:cNvPr>
          <p:cNvPicPr>
            <a:picLocks noChangeAspect="1"/>
          </p:cNvPicPr>
          <p:nvPr/>
        </p:nvPicPr>
        <p:blipFill rotWithShape="1">
          <a:blip r:embed="rId2"/>
          <a:srcRect l="22281" t="26279" r="2864" b="28285"/>
          <a:stretch/>
        </p:blipFill>
        <p:spPr>
          <a:xfrm>
            <a:off x="275208" y="315156"/>
            <a:ext cx="11843320" cy="5339920"/>
          </a:xfrm>
          <a:prstGeom prst="rect">
            <a:avLst/>
          </a:prstGeom>
        </p:spPr>
      </p:pic>
    </p:spTree>
    <p:extLst>
      <p:ext uri="{BB962C8B-B14F-4D97-AF65-F5344CB8AC3E}">
        <p14:creationId xmlns:p14="http://schemas.microsoft.com/office/powerpoint/2010/main" val="15584132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7309F-F838-4C2F-B498-5DB762D88A56}"/>
              </a:ext>
            </a:extLst>
          </p:cNvPr>
          <p:cNvSpPr>
            <a:spLocks noGrp="1"/>
          </p:cNvSpPr>
          <p:nvPr>
            <p:ph type="title"/>
          </p:nvPr>
        </p:nvSpPr>
        <p:spPr/>
        <p:txBody>
          <a:bodyPr/>
          <a:lstStyle/>
          <a:p>
            <a:r>
              <a:rPr lang="en-US" dirty="0"/>
              <a:t>Pose estimation</a:t>
            </a:r>
            <a:endParaRPr lang="en-IN" dirty="0"/>
          </a:p>
        </p:txBody>
      </p:sp>
      <p:sp>
        <p:nvSpPr>
          <p:cNvPr id="3" name="Content Placeholder 2">
            <a:extLst>
              <a:ext uri="{FF2B5EF4-FFF2-40B4-BE49-F238E27FC236}">
                <a16:creationId xmlns:a16="http://schemas.microsoft.com/office/drawing/2014/main" id="{4EFC9692-CD3E-4A63-9105-92E0C7E0180F}"/>
              </a:ext>
            </a:extLst>
          </p:cNvPr>
          <p:cNvSpPr>
            <a:spLocks noGrp="1"/>
          </p:cNvSpPr>
          <p:nvPr>
            <p:ph idx="1"/>
          </p:nvPr>
        </p:nvSpPr>
        <p:spPr/>
        <p:txBody>
          <a:bodyPr/>
          <a:lstStyle/>
          <a:p>
            <a:r>
              <a:rPr lang="en-US" dirty="0"/>
              <a:t>Given 3D model of object, and its image (2D projection) determine the location and orientation (translation &amp; rotation) of object such that when projected on the image plane it will match with the image.</a:t>
            </a:r>
          </a:p>
          <a:p>
            <a:endParaRPr lang="en-US" dirty="0"/>
          </a:p>
          <a:p>
            <a:r>
              <a:rPr lang="en-IN" dirty="0"/>
              <a:t>https://www.youtube.com/watch?v=ZNHRH00UMvk</a:t>
            </a:r>
          </a:p>
        </p:txBody>
      </p:sp>
    </p:spTree>
    <p:extLst>
      <p:ext uri="{BB962C8B-B14F-4D97-AF65-F5344CB8AC3E}">
        <p14:creationId xmlns:p14="http://schemas.microsoft.com/office/powerpoint/2010/main" val="661923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FCFE6-F6AE-4FD5-997D-3F7ECB02D512}"/>
              </a:ext>
            </a:extLst>
          </p:cNvPr>
          <p:cNvSpPr>
            <a:spLocks noGrp="1"/>
          </p:cNvSpPr>
          <p:nvPr>
            <p:ph type="title"/>
          </p:nvPr>
        </p:nvSpPr>
        <p:spPr/>
        <p:txBody>
          <a:bodyPr/>
          <a:lstStyle/>
          <a:p>
            <a:r>
              <a:rPr lang="en-US" dirty="0"/>
              <a:t>3D Translation</a:t>
            </a:r>
            <a:endParaRPr lang="en-IN"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0553B27-F51C-4F8B-B80C-A8092C26026E}"/>
                  </a:ext>
                </a:extLst>
              </p:cNvPr>
              <p:cNvSpPr>
                <a:spLocks noGrp="1"/>
              </p:cNvSpPr>
              <p:nvPr>
                <p:ph idx="1"/>
              </p:nvPr>
            </p:nvSpPr>
            <p:spPr/>
            <p:txBody>
              <a:bodyPr/>
              <a:lstStyle/>
              <a:p>
                <a:r>
                  <a:rPr lang="en-IN" dirty="0"/>
                  <a:t>T = </a:t>
                </a:r>
                <a14:m>
                  <m:oMath xmlns:m="http://schemas.openxmlformats.org/officeDocument/2006/math">
                    <m:d>
                      <m:dPr>
                        <m:begChr m:val="["/>
                        <m:endChr m:val="]"/>
                        <m:ctrlPr>
                          <a:rPr lang="en-IN" i="1" smtClean="0">
                            <a:latin typeface="Cambria Math" panose="02040503050406030204" pitchFamily="18" charset="0"/>
                          </a:rPr>
                        </m:ctrlPr>
                      </m:dPr>
                      <m:e>
                        <m:m>
                          <m:mPr>
                            <m:mcs>
                              <m:mc>
                                <m:mcPr>
                                  <m:count m:val="4"/>
                                  <m:mcJc m:val="center"/>
                                </m:mcPr>
                              </m:mc>
                            </m:mcs>
                            <m:ctrlPr>
                              <a:rPr lang="en-IN" b="0" i="1" smtClean="0">
                                <a:latin typeface="Cambria Math" panose="02040503050406030204" pitchFamily="18" charset="0"/>
                              </a:rPr>
                            </m:ctrlPr>
                          </m:mPr>
                          <m:mr>
                            <m:e>
                              <m:r>
                                <m:rPr>
                                  <m:brk m:alnAt="7"/>
                                </m:rPr>
                                <a:rPr lang="en-US" b="0" i="1" smtClean="0">
                                  <a:latin typeface="Cambria Math" panose="02040503050406030204" pitchFamily="18" charset="0"/>
                                </a:rPr>
                                <m:t>1</m:t>
                              </m:r>
                            </m:e>
                            <m:e>
                              <m:r>
                                <a:rPr lang="en-US" b="0" i="1" smtClean="0">
                                  <a:latin typeface="Cambria Math" panose="02040503050406030204" pitchFamily="18" charset="0"/>
                                </a:rPr>
                                <m:t>0</m:t>
                              </m:r>
                            </m:e>
                            <m:e>
                              <m:r>
                                <a:rPr lang="en-US" b="0" i="1" smtClean="0">
                                  <a:latin typeface="Cambria Math" panose="02040503050406030204" pitchFamily="18" charset="0"/>
                                </a:rPr>
                                <m:t>0</m:t>
                              </m:r>
                            </m:e>
                            <m:e>
                              <m:r>
                                <a:rPr lang="en-US" b="0" i="1" smtClean="0">
                                  <a:latin typeface="Cambria Math" panose="02040503050406030204" pitchFamily="18" charset="0"/>
                                </a:rPr>
                                <m:t>𝑑𝑥</m:t>
                              </m:r>
                            </m:e>
                          </m:mr>
                          <m:mr>
                            <m:e>
                              <m:r>
                                <a:rPr lang="en-US" b="0" i="1" smtClean="0">
                                  <a:latin typeface="Cambria Math" panose="02040503050406030204" pitchFamily="18" charset="0"/>
                                </a:rPr>
                                <m:t>0</m:t>
                              </m:r>
                            </m:e>
                            <m:e>
                              <m:r>
                                <a:rPr lang="en-US" b="0" i="1" smtClean="0">
                                  <a:latin typeface="Cambria Math" panose="02040503050406030204" pitchFamily="18" charset="0"/>
                                </a:rPr>
                                <m:t>1</m:t>
                              </m:r>
                            </m:e>
                            <m:e>
                              <m:r>
                                <a:rPr lang="en-US" b="0" i="1" smtClean="0">
                                  <a:latin typeface="Cambria Math" panose="02040503050406030204" pitchFamily="18" charset="0"/>
                                </a:rPr>
                                <m:t>0</m:t>
                              </m:r>
                            </m:e>
                            <m:e>
                              <m:r>
                                <a:rPr lang="en-US" b="0" i="1" smtClean="0">
                                  <a:latin typeface="Cambria Math" panose="02040503050406030204" pitchFamily="18" charset="0"/>
                                </a:rPr>
                                <m:t>𝑑𝑦</m:t>
                              </m:r>
                            </m:e>
                          </m:mr>
                          <m:mr>
                            <m:e>
                              <m:r>
                                <a:rPr lang="en-US" b="0" i="1" smtClean="0">
                                  <a:latin typeface="Cambria Math" panose="02040503050406030204" pitchFamily="18" charset="0"/>
                                </a:rPr>
                                <m:t>0</m:t>
                              </m:r>
                            </m:e>
                            <m:e>
                              <m:r>
                                <a:rPr lang="en-US" b="0" i="1" smtClean="0">
                                  <a:latin typeface="Cambria Math" panose="02040503050406030204" pitchFamily="18" charset="0"/>
                                </a:rPr>
                                <m:t>0</m:t>
                              </m:r>
                            </m:e>
                            <m:e>
                              <m:r>
                                <a:rPr lang="en-US" b="0" i="1" smtClean="0">
                                  <a:latin typeface="Cambria Math" panose="02040503050406030204" pitchFamily="18" charset="0"/>
                                </a:rPr>
                                <m:t>1</m:t>
                              </m:r>
                            </m:e>
                            <m:e>
                              <m:r>
                                <a:rPr lang="en-US" b="0" i="1" smtClean="0">
                                  <a:latin typeface="Cambria Math" panose="02040503050406030204" pitchFamily="18" charset="0"/>
                                </a:rPr>
                                <m:t>𝑑𝑧</m:t>
                              </m:r>
                            </m:e>
                          </m:mr>
                          <m:mr>
                            <m:e>
                              <m:r>
                                <a:rPr lang="en-US" b="0" i="1" smtClean="0">
                                  <a:latin typeface="Cambria Math" panose="02040503050406030204" pitchFamily="18" charset="0"/>
                                </a:rPr>
                                <m:t>0</m:t>
                              </m:r>
                            </m:e>
                            <m:e>
                              <m:r>
                                <a:rPr lang="en-US" b="0" i="1" smtClean="0">
                                  <a:latin typeface="Cambria Math" panose="02040503050406030204" pitchFamily="18" charset="0"/>
                                </a:rPr>
                                <m:t>0</m:t>
                              </m:r>
                            </m:e>
                            <m:e>
                              <m:r>
                                <a:rPr lang="en-US" b="0" i="1" smtClean="0">
                                  <a:latin typeface="Cambria Math" panose="02040503050406030204" pitchFamily="18" charset="0"/>
                                </a:rPr>
                                <m:t>0</m:t>
                              </m:r>
                            </m:e>
                            <m:e>
                              <m:r>
                                <a:rPr lang="en-US" b="0" i="1" smtClean="0">
                                  <a:latin typeface="Cambria Math" panose="02040503050406030204" pitchFamily="18" charset="0"/>
                                </a:rPr>
                                <m:t>1</m:t>
                              </m:r>
                            </m:e>
                          </m:mr>
                        </m:m>
                      </m:e>
                    </m:d>
                  </m:oMath>
                </a14:m>
                <a:r>
                  <a:rPr lang="en-IN" dirty="0"/>
                  <a:t>        T</a:t>
                </a:r>
                <a:r>
                  <a:rPr lang="en-IN" baseline="30000" dirty="0"/>
                  <a:t>-1</a:t>
                </a:r>
                <a:r>
                  <a:rPr lang="en-IN" dirty="0"/>
                  <a:t>= </a:t>
                </a:r>
                <a14:m>
                  <m:oMath xmlns:m="http://schemas.openxmlformats.org/officeDocument/2006/math">
                    <m:d>
                      <m:dPr>
                        <m:begChr m:val="["/>
                        <m:endChr m:val="]"/>
                        <m:ctrlPr>
                          <a:rPr lang="en-IN" i="1">
                            <a:latin typeface="Cambria Math" panose="02040503050406030204" pitchFamily="18" charset="0"/>
                          </a:rPr>
                        </m:ctrlPr>
                      </m:dPr>
                      <m:e>
                        <m:m>
                          <m:mPr>
                            <m:mcs>
                              <m:mc>
                                <m:mcPr>
                                  <m:count m:val="4"/>
                                  <m:mcJc m:val="center"/>
                                </m:mcPr>
                              </m:mc>
                            </m:mcs>
                            <m:ctrlPr>
                              <a:rPr lang="en-IN" i="1">
                                <a:latin typeface="Cambria Math" panose="02040503050406030204" pitchFamily="18" charset="0"/>
                              </a:rPr>
                            </m:ctrlPr>
                          </m:mPr>
                          <m:mr>
                            <m:e>
                              <m:r>
                                <m:rPr>
                                  <m:brk m:alnAt="7"/>
                                </m:rPr>
                                <a:rPr lang="en-US" i="1">
                                  <a:latin typeface="Cambria Math" panose="02040503050406030204" pitchFamily="18" charset="0"/>
                                </a:rPr>
                                <m:t>1</m:t>
                              </m:r>
                            </m:e>
                            <m:e>
                              <m:r>
                                <a:rPr lang="en-US" i="1">
                                  <a:latin typeface="Cambria Math" panose="02040503050406030204" pitchFamily="18" charset="0"/>
                                </a:rPr>
                                <m:t>0</m:t>
                              </m:r>
                            </m:e>
                            <m:e>
                              <m:r>
                                <a:rPr lang="en-US" i="1">
                                  <a:latin typeface="Cambria Math" panose="02040503050406030204" pitchFamily="18" charset="0"/>
                                </a:rPr>
                                <m:t>0</m:t>
                              </m:r>
                            </m:e>
                            <m:e>
                              <m:r>
                                <a:rPr lang="en-US" b="0" i="1" smtClean="0">
                                  <a:latin typeface="Cambria Math" panose="02040503050406030204" pitchFamily="18" charset="0"/>
                                </a:rPr>
                                <m:t>−</m:t>
                              </m:r>
                              <m:r>
                                <a:rPr lang="en-US" i="1">
                                  <a:latin typeface="Cambria Math" panose="02040503050406030204" pitchFamily="18" charset="0"/>
                                </a:rPr>
                                <m:t>𝑑𝑥</m:t>
                              </m:r>
                            </m:e>
                          </m:mr>
                          <m:mr>
                            <m:e>
                              <m:r>
                                <a:rPr lang="en-US" i="1">
                                  <a:latin typeface="Cambria Math" panose="02040503050406030204" pitchFamily="18" charset="0"/>
                                </a:rPr>
                                <m:t>0</m:t>
                              </m:r>
                            </m:e>
                            <m:e>
                              <m:r>
                                <a:rPr lang="en-US" i="1">
                                  <a:latin typeface="Cambria Math" panose="02040503050406030204" pitchFamily="18" charset="0"/>
                                </a:rPr>
                                <m:t>1</m:t>
                              </m:r>
                            </m:e>
                            <m:e>
                              <m:r>
                                <a:rPr lang="en-US" i="1">
                                  <a:latin typeface="Cambria Math" panose="02040503050406030204" pitchFamily="18" charset="0"/>
                                </a:rPr>
                                <m:t>0</m:t>
                              </m:r>
                            </m:e>
                            <m:e>
                              <m:r>
                                <a:rPr lang="en-US" b="0" i="1" smtClean="0">
                                  <a:latin typeface="Cambria Math" panose="02040503050406030204" pitchFamily="18" charset="0"/>
                                </a:rPr>
                                <m:t>−</m:t>
                              </m:r>
                              <m:r>
                                <a:rPr lang="en-US" i="1">
                                  <a:latin typeface="Cambria Math" panose="02040503050406030204" pitchFamily="18" charset="0"/>
                                </a:rPr>
                                <m:t>𝑑𝑦</m:t>
                              </m:r>
                            </m:e>
                          </m:mr>
                          <m:mr>
                            <m:e>
                              <m:r>
                                <a:rPr lang="en-US" i="1">
                                  <a:latin typeface="Cambria Math" panose="02040503050406030204" pitchFamily="18" charset="0"/>
                                </a:rPr>
                                <m:t>0</m:t>
                              </m:r>
                            </m:e>
                            <m:e>
                              <m:r>
                                <a:rPr lang="en-US" i="1">
                                  <a:latin typeface="Cambria Math" panose="02040503050406030204" pitchFamily="18" charset="0"/>
                                </a:rPr>
                                <m:t>0</m:t>
                              </m:r>
                            </m:e>
                            <m:e>
                              <m:r>
                                <a:rPr lang="en-US" i="1">
                                  <a:latin typeface="Cambria Math" panose="02040503050406030204" pitchFamily="18" charset="0"/>
                                </a:rPr>
                                <m:t>1</m:t>
                              </m:r>
                            </m:e>
                            <m:e>
                              <m:r>
                                <a:rPr lang="en-US" b="0" i="1" smtClean="0">
                                  <a:latin typeface="Cambria Math" panose="02040503050406030204" pitchFamily="18" charset="0"/>
                                </a:rPr>
                                <m:t>−</m:t>
                              </m:r>
                              <m:r>
                                <a:rPr lang="en-US" i="1">
                                  <a:latin typeface="Cambria Math" panose="02040503050406030204" pitchFamily="18" charset="0"/>
                                </a:rPr>
                                <m:t>𝑑𝑧</m:t>
                              </m:r>
                            </m:e>
                          </m:mr>
                          <m:mr>
                            <m:e>
                              <m:r>
                                <a:rPr lang="en-US" i="1">
                                  <a:latin typeface="Cambria Math" panose="02040503050406030204" pitchFamily="18" charset="0"/>
                                </a:rPr>
                                <m:t>0</m:t>
                              </m:r>
                            </m:e>
                            <m:e>
                              <m:r>
                                <a:rPr lang="en-US" i="1">
                                  <a:latin typeface="Cambria Math" panose="02040503050406030204" pitchFamily="18" charset="0"/>
                                </a:rPr>
                                <m:t>0</m:t>
                              </m:r>
                            </m:e>
                            <m:e>
                              <m:r>
                                <a:rPr lang="en-US" i="1">
                                  <a:latin typeface="Cambria Math" panose="02040503050406030204" pitchFamily="18" charset="0"/>
                                </a:rPr>
                                <m:t>0</m:t>
                              </m:r>
                            </m:e>
                            <m:e>
                              <m:r>
                                <a:rPr lang="en-US" i="1">
                                  <a:latin typeface="Cambria Math" panose="02040503050406030204" pitchFamily="18" charset="0"/>
                                </a:rPr>
                                <m:t>1</m:t>
                              </m:r>
                            </m:e>
                          </m:mr>
                        </m:m>
                      </m:e>
                    </m:d>
                  </m:oMath>
                </a14:m>
                <a:r>
                  <a:rPr lang="en-IN" dirty="0"/>
                  <a:t> </a:t>
                </a:r>
              </a:p>
              <a:p>
                <a:endParaRPr lang="en-IN" baseline="30000" dirty="0"/>
              </a:p>
              <a:p>
                <a:r>
                  <a:rPr lang="en-IN" dirty="0"/>
                  <a:t>T T</a:t>
                </a:r>
                <a:r>
                  <a:rPr lang="en-IN" baseline="30000" dirty="0"/>
                  <a:t>-1</a:t>
                </a:r>
                <a:r>
                  <a:rPr lang="en-IN" dirty="0"/>
                  <a:t> = I</a:t>
                </a:r>
              </a:p>
            </p:txBody>
          </p:sp>
        </mc:Choice>
        <mc:Fallback xmlns="">
          <p:sp>
            <p:nvSpPr>
              <p:cNvPr id="3" name="Content Placeholder 2">
                <a:extLst>
                  <a:ext uri="{FF2B5EF4-FFF2-40B4-BE49-F238E27FC236}">
                    <a16:creationId xmlns:a16="http://schemas.microsoft.com/office/drawing/2014/main" id="{80553B27-F51C-4F8B-B80C-A8092C26026E}"/>
                  </a:ext>
                </a:extLst>
              </p:cNvPr>
              <p:cNvSpPr>
                <a:spLocks noGrp="1" noRot="1" noChangeAspect="1" noMove="1" noResize="1" noEditPoints="1" noAdjustHandles="1" noChangeArrowheads="1" noChangeShapeType="1" noTextEdit="1"/>
              </p:cNvSpPr>
              <p:nvPr>
                <p:ph idx="1"/>
              </p:nvPr>
            </p:nvSpPr>
            <p:spPr>
              <a:blipFill>
                <a:blip r:embed="rId2"/>
                <a:stretch>
                  <a:fillRect l="-1043" t="-420"/>
                </a:stretch>
              </a:blipFill>
            </p:spPr>
            <p:txBody>
              <a:bodyPr/>
              <a:lstStyle/>
              <a:p>
                <a:r>
                  <a:rPr lang="en-IN">
                    <a:noFill/>
                  </a:rPr>
                  <a:t> </a:t>
                </a:r>
              </a:p>
            </p:txBody>
          </p:sp>
        </mc:Fallback>
      </mc:AlternateContent>
    </p:spTree>
    <p:extLst>
      <p:ext uri="{BB962C8B-B14F-4D97-AF65-F5344CB8AC3E}">
        <p14:creationId xmlns:p14="http://schemas.microsoft.com/office/powerpoint/2010/main" val="9486928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1E953-6854-4D3B-B88A-D65ACAF1EB84}"/>
              </a:ext>
            </a:extLst>
          </p:cNvPr>
          <p:cNvSpPr>
            <a:spLocks noGrp="1"/>
          </p:cNvSpPr>
          <p:nvPr>
            <p:ph type="title"/>
          </p:nvPr>
        </p:nvSpPr>
        <p:spPr/>
        <p:txBody>
          <a:bodyPr/>
          <a:lstStyle/>
          <a:p>
            <a:r>
              <a:rPr lang="en-US" dirty="0"/>
              <a:t>Scaling</a:t>
            </a:r>
            <a:endParaRPr lang="en-IN"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64DD46C-1131-4421-AFD4-5DEB10584397}"/>
                  </a:ext>
                </a:extLst>
              </p:cNvPr>
              <p:cNvSpPr>
                <a:spLocks noGrp="1"/>
              </p:cNvSpPr>
              <p:nvPr>
                <p:ph idx="1"/>
              </p:nvPr>
            </p:nvSpPr>
            <p:spPr/>
            <p:txBody>
              <a:bodyPr/>
              <a:lstStyle/>
              <a:p>
                <a:pPr marL="0" indent="0">
                  <a:buNone/>
                </a:pPr>
                <a:r>
                  <a:rPr lang="en-IN" dirty="0"/>
                  <a:t>S = </a:t>
                </a:r>
                <a14:m>
                  <m:oMath xmlns:m="http://schemas.openxmlformats.org/officeDocument/2006/math">
                    <m:d>
                      <m:dPr>
                        <m:begChr m:val="["/>
                        <m:endChr m:val="]"/>
                        <m:ctrlPr>
                          <a:rPr lang="en-IN" i="1" smtClean="0">
                            <a:latin typeface="Cambria Math" panose="02040503050406030204" pitchFamily="18" charset="0"/>
                          </a:rPr>
                        </m:ctrlPr>
                      </m:dPr>
                      <m:e>
                        <m:m>
                          <m:mPr>
                            <m:mcs>
                              <m:mc>
                                <m:mcPr>
                                  <m:count m:val="4"/>
                                  <m:mcJc m:val="center"/>
                                </m:mcPr>
                              </m:mc>
                            </m:mcs>
                            <m:ctrlPr>
                              <a:rPr lang="en-IN" b="0" i="1" smtClean="0">
                                <a:latin typeface="Cambria Math" panose="02040503050406030204" pitchFamily="18" charset="0"/>
                              </a:rPr>
                            </m:ctrlPr>
                          </m:mPr>
                          <m:mr>
                            <m:e>
                              <m:r>
                                <m:rPr>
                                  <m:brk m:alnAt="7"/>
                                </m:rPr>
                                <a:rPr lang="en-US" b="0" i="1" smtClean="0">
                                  <a:latin typeface="Cambria Math" panose="02040503050406030204" pitchFamily="18" charset="0"/>
                                </a:rPr>
                                <m:t>𝑆</m:t>
                              </m:r>
                              <m:r>
                                <a:rPr lang="en-US" b="0" i="1" smtClean="0">
                                  <a:latin typeface="Cambria Math" panose="02040503050406030204" pitchFamily="18" charset="0"/>
                                </a:rPr>
                                <m:t>𝑥</m:t>
                              </m:r>
                            </m:e>
                            <m:e>
                              <m:r>
                                <a:rPr lang="en-US" b="0" i="1" smtClean="0">
                                  <a:latin typeface="Cambria Math" panose="02040503050406030204" pitchFamily="18" charset="0"/>
                                </a:rPr>
                                <m:t>0</m:t>
                              </m:r>
                            </m:e>
                            <m:e>
                              <m:r>
                                <a:rPr lang="en-US" b="0" i="1" smtClean="0">
                                  <a:latin typeface="Cambria Math" panose="02040503050406030204" pitchFamily="18" charset="0"/>
                                </a:rPr>
                                <m:t>0</m:t>
                              </m:r>
                            </m:e>
                            <m:e>
                              <m:r>
                                <a:rPr lang="en-US" b="0" i="1" smtClean="0">
                                  <a:latin typeface="Cambria Math" panose="02040503050406030204" pitchFamily="18" charset="0"/>
                                </a:rPr>
                                <m:t>0</m:t>
                              </m:r>
                            </m:e>
                          </m:mr>
                          <m:mr>
                            <m:e>
                              <m:r>
                                <a:rPr lang="en-US" b="0" i="1" smtClean="0">
                                  <a:latin typeface="Cambria Math" panose="02040503050406030204" pitchFamily="18" charset="0"/>
                                </a:rPr>
                                <m:t>0</m:t>
                              </m:r>
                            </m:e>
                            <m:e>
                              <m:r>
                                <a:rPr lang="en-US" b="0" i="1" smtClean="0">
                                  <a:latin typeface="Cambria Math" panose="02040503050406030204" pitchFamily="18" charset="0"/>
                                </a:rPr>
                                <m:t>𝑆𝑦</m:t>
                              </m:r>
                            </m:e>
                            <m:e>
                              <m:r>
                                <a:rPr lang="en-US" b="0" i="1" smtClean="0">
                                  <a:latin typeface="Cambria Math" panose="02040503050406030204" pitchFamily="18" charset="0"/>
                                </a:rPr>
                                <m:t>0</m:t>
                              </m:r>
                            </m:e>
                            <m:e>
                              <m:r>
                                <a:rPr lang="en-US" b="0" i="1" smtClean="0">
                                  <a:latin typeface="Cambria Math" panose="02040503050406030204" pitchFamily="18" charset="0"/>
                                </a:rPr>
                                <m:t>0</m:t>
                              </m:r>
                            </m:e>
                          </m:mr>
                          <m:mr>
                            <m:e>
                              <m:r>
                                <a:rPr lang="en-US" b="0" i="1" smtClean="0">
                                  <a:latin typeface="Cambria Math" panose="02040503050406030204" pitchFamily="18" charset="0"/>
                                </a:rPr>
                                <m:t>0</m:t>
                              </m:r>
                            </m:e>
                            <m:e>
                              <m:r>
                                <a:rPr lang="en-US" b="0" i="1" smtClean="0">
                                  <a:latin typeface="Cambria Math" panose="02040503050406030204" pitchFamily="18" charset="0"/>
                                </a:rPr>
                                <m:t>0</m:t>
                              </m:r>
                            </m:e>
                            <m:e>
                              <m:r>
                                <a:rPr lang="en-US" b="0" i="1" smtClean="0">
                                  <a:latin typeface="Cambria Math" panose="02040503050406030204" pitchFamily="18" charset="0"/>
                                </a:rPr>
                                <m:t>𝑆𝑧</m:t>
                              </m:r>
                            </m:e>
                            <m:e>
                              <m:r>
                                <a:rPr lang="en-US" b="0" i="1" smtClean="0">
                                  <a:latin typeface="Cambria Math" panose="02040503050406030204" pitchFamily="18" charset="0"/>
                                </a:rPr>
                                <m:t>0</m:t>
                              </m:r>
                            </m:e>
                          </m:mr>
                          <m:mr>
                            <m:e>
                              <m:r>
                                <a:rPr lang="en-US" b="0" i="1" smtClean="0">
                                  <a:latin typeface="Cambria Math" panose="02040503050406030204" pitchFamily="18" charset="0"/>
                                </a:rPr>
                                <m:t>0</m:t>
                              </m:r>
                            </m:e>
                            <m:e>
                              <m:r>
                                <a:rPr lang="en-US" b="0" i="1" smtClean="0">
                                  <a:latin typeface="Cambria Math" panose="02040503050406030204" pitchFamily="18" charset="0"/>
                                </a:rPr>
                                <m:t>0</m:t>
                              </m:r>
                            </m:e>
                            <m:e>
                              <m:r>
                                <a:rPr lang="en-US" b="0" i="1" smtClean="0">
                                  <a:latin typeface="Cambria Math" panose="02040503050406030204" pitchFamily="18" charset="0"/>
                                </a:rPr>
                                <m:t>0</m:t>
                              </m:r>
                            </m:e>
                            <m:e>
                              <m:r>
                                <a:rPr lang="en-US" b="0" i="1" smtClean="0">
                                  <a:latin typeface="Cambria Math" panose="02040503050406030204" pitchFamily="18" charset="0"/>
                                </a:rPr>
                                <m:t>1</m:t>
                              </m:r>
                            </m:e>
                          </m:mr>
                        </m:m>
                      </m:e>
                    </m:d>
                  </m:oMath>
                </a14:m>
                <a:r>
                  <a:rPr lang="en-IN" dirty="0"/>
                  <a:t>        S</a:t>
                </a:r>
                <a:r>
                  <a:rPr lang="en-IN" baseline="30000" dirty="0"/>
                  <a:t>-1</a:t>
                </a:r>
                <a:r>
                  <a:rPr lang="en-IN" dirty="0"/>
                  <a:t>= </a:t>
                </a:r>
                <a14:m>
                  <m:oMath xmlns:m="http://schemas.openxmlformats.org/officeDocument/2006/math">
                    <m:d>
                      <m:dPr>
                        <m:begChr m:val="["/>
                        <m:endChr m:val="]"/>
                        <m:ctrlPr>
                          <a:rPr lang="en-IN" i="1">
                            <a:latin typeface="Cambria Math" panose="02040503050406030204" pitchFamily="18" charset="0"/>
                          </a:rPr>
                        </m:ctrlPr>
                      </m:dPr>
                      <m:e>
                        <m:m>
                          <m:mPr>
                            <m:mcs>
                              <m:mc>
                                <m:mcPr>
                                  <m:count m:val="4"/>
                                  <m:mcJc m:val="center"/>
                                </m:mcPr>
                              </m:mc>
                            </m:mcs>
                            <m:ctrlPr>
                              <a:rPr lang="en-IN" i="1" smtClean="0">
                                <a:latin typeface="Cambria Math" panose="02040503050406030204" pitchFamily="18" charset="0"/>
                              </a:rPr>
                            </m:ctrlPr>
                          </m:mPr>
                          <m:mr>
                            <m:e>
                              <m:r>
                                <m:rPr>
                                  <m:brk m:alnAt="7"/>
                                </m:rPr>
                                <a:rPr lang="en-US" i="1">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𝑆𝑥</m:t>
                              </m:r>
                            </m:e>
                            <m:e>
                              <m:r>
                                <a:rPr lang="en-US" i="1">
                                  <a:latin typeface="Cambria Math" panose="02040503050406030204" pitchFamily="18" charset="0"/>
                                </a:rPr>
                                <m:t>0</m:t>
                              </m:r>
                            </m:e>
                            <m:e>
                              <m:r>
                                <a:rPr lang="en-US" i="1">
                                  <a:latin typeface="Cambria Math" panose="02040503050406030204" pitchFamily="18" charset="0"/>
                                </a:rPr>
                                <m:t>0</m:t>
                              </m:r>
                            </m:e>
                            <m:e>
                              <m:r>
                                <a:rPr lang="en-US" b="0" i="1" smtClean="0">
                                  <a:latin typeface="Cambria Math" panose="02040503050406030204" pitchFamily="18" charset="0"/>
                                </a:rPr>
                                <m:t>0</m:t>
                              </m:r>
                            </m:e>
                          </m:mr>
                          <m:mr>
                            <m:e>
                              <m:r>
                                <a:rPr lang="en-US" i="1">
                                  <a:latin typeface="Cambria Math" panose="02040503050406030204" pitchFamily="18" charset="0"/>
                                </a:rPr>
                                <m:t>0</m:t>
                              </m:r>
                            </m:e>
                            <m:e>
                              <m:r>
                                <a:rPr lang="en-US" b="0" i="1" smtClean="0">
                                  <a:latin typeface="Cambria Math" panose="02040503050406030204" pitchFamily="18" charset="0"/>
                                </a:rPr>
                                <m:t>1/</m:t>
                              </m:r>
                              <m:r>
                                <a:rPr lang="en-US" b="0" i="1" smtClean="0">
                                  <a:latin typeface="Cambria Math" panose="02040503050406030204" pitchFamily="18" charset="0"/>
                                </a:rPr>
                                <m:t>𝑆𝑦</m:t>
                              </m:r>
                            </m:e>
                            <m:e>
                              <m:r>
                                <a:rPr lang="en-US" i="1">
                                  <a:latin typeface="Cambria Math" panose="02040503050406030204" pitchFamily="18" charset="0"/>
                                </a:rPr>
                                <m:t>0</m:t>
                              </m:r>
                            </m:e>
                            <m:e>
                              <m:r>
                                <a:rPr lang="en-US" b="0" i="1" smtClean="0">
                                  <a:latin typeface="Cambria Math" panose="02040503050406030204" pitchFamily="18" charset="0"/>
                                </a:rPr>
                                <m:t>0</m:t>
                              </m:r>
                            </m:e>
                          </m:mr>
                          <m:mr>
                            <m:e>
                              <m:r>
                                <a:rPr lang="en-US" i="1">
                                  <a:latin typeface="Cambria Math" panose="02040503050406030204" pitchFamily="18" charset="0"/>
                                </a:rPr>
                                <m:t>0</m:t>
                              </m:r>
                            </m:e>
                            <m:e>
                              <m:r>
                                <a:rPr lang="en-US" i="1">
                                  <a:latin typeface="Cambria Math" panose="02040503050406030204" pitchFamily="18" charset="0"/>
                                </a:rPr>
                                <m:t>0</m:t>
                              </m:r>
                            </m:e>
                            <m:e>
                              <m:r>
                                <a:rPr lang="en-US" b="0" i="1" smtClean="0">
                                  <a:latin typeface="Cambria Math" panose="02040503050406030204" pitchFamily="18" charset="0"/>
                                </a:rPr>
                                <m:t>1/</m:t>
                              </m:r>
                              <m:r>
                                <a:rPr lang="en-US" b="0" i="1" smtClean="0">
                                  <a:latin typeface="Cambria Math" panose="02040503050406030204" pitchFamily="18" charset="0"/>
                                </a:rPr>
                                <m:t>𝑠𝑧</m:t>
                              </m:r>
                            </m:e>
                            <m:e>
                              <m:r>
                                <a:rPr lang="en-US" b="0" i="1" smtClean="0">
                                  <a:latin typeface="Cambria Math" panose="02040503050406030204" pitchFamily="18" charset="0"/>
                                </a:rPr>
                                <m:t>0</m:t>
                              </m:r>
                            </m:e>
                          </m:mr>
                          <m:mr>
                            <m:e>
                              <m:r>
                                <a:rPr lang="en-US" i="1">
                                  <a:latin typeface="Cambria Math" panose="02040503050406030204" pitchFamily="18" charset="0"/>
                                </a:rPr>
                                <m:t>0</m:t>
                              </m:r>
                            </m:e>
                            <m:e>
                              <m:r>
                                <a:rPr lang="en-US" i="1">
                                  <a:latin typeface="Cambria Math" panose="02040503050406030204" pitchFamily="18" charset="0"/>
                                </a:rPr>
                                <m:t>0</m:t>
                              </m:r>
                            </m:e>
                            <m:e>
                              <m:r>
                                <a:rPr lang="en-US" i="1">
                                  <a:latin typeface="Cambria Math" panose="02040503050406030204" pitchFamily="18" charset="0"/>
                                </a:rPr>
                                <m:t>0</m:t>
                              </m:r>
                            </m:e>
                            <m:e>
                              <m:r>
                                <a:rPr lang="en-US" i="1">
                                  <a:latin typeface="Cambria Math" panose="02040503050406030204" pitchFamily="18" charset="0"/>
                                </a:rPr>
                                <m:t>1</m:t>
                              </m:r>
                            </m:e>
                          </m:mr>
                        </m:m>
                      </m:e>
                    </m:d>
                  </m:oMath>
                </a14:m>
                <a:r>
                  <a:rPr lang="en-IN" dirty="0"/>
                  <a:t> </a:t>
                </a:r>
              </a:p>
              <a:p>
                <a:endParaRPr lang="en-IN" baseline="30000" dirty="0"/>
              </a:p>
              <a:p>
                <a:r>
                  <a:rPr lang="en-IN" dirty="0"/>
                  <a:t>S S</a:t>
                </a:r>
                <a:r>
                  <a:rPr lang="en-IN" baseline="30000" dirty="0"/>
                  <a:t>-1</a:t>
                </a:r>
                <a:r>
                  <a:rPr lang="en-IN" dirty="0"/>
                  <a:t> = I</a:t>
                </a:r>
              </a:p>
              <a:p>
                <a:endParaRPr lang="en-IN" dirty="0"/>
              </a:p>
            </p:txBody>
          </p:sp>
        </mc:Choice>
        <mc:Fallback xmlns="">
          <p:sp>
            <p:nvSpPr>
              <p:cNvPr id="3" name="Content Placeholder 2">
                <a:extLst>
                  <a:ext uri="{FF2B5EF4-FFF2-40B4-BE49-F238E27FC236}">
                    <a16:creationId xmlns:a16="http://schemas.microsoft.com/office/drawing/2014/main" id="{C64DD46C-1131-4421-AFD4-5DEB10584397}"/>
                  </a:ext>
                </a:extLst>
              </p:cNvPr>
              <p:cNvSpPr>
                <a:spLocks noGrp="1" noRot="1" noChangeAspect="1" noMove="1" noResize="1" noEditPoints="1" noAdjustHandles="1" noChangeArrowheads="1" noChangeShapeType="1" noTextEdit="1"/>
              </p:cNvSpPr>
              <p:nvPr>
                <p:ph idx="1"/>
              </p:nvPr>
            </p:nvSpPr>
            <p:spPr>
              <a:blipFill>
                <a:blip r:embed="rId2"/>
                <a:stretch>
                  <a:fillRect l="-1217" t="-420"/>
                </a:stretch>
              </a:blipFill>
            </p:spPr>
            <p:txBody>
              <a:bodyPr/>
              <a:lstStyle/>
              <a:p>
                <a:r>
                  <a:rPr lang="en-IN">
                    <a:noFill/>
                  </a:rPr>
                  <a:t> </a:t>
                </a:r>
              </a:p>
            </p:txBody>
          </p:sp>
        </mc:Fallback>
      </mc:AlternateContent>
    </p:spTree>
    <p:extLst>
      <p:ext uri="{BB962C8B-B14F-4D97-AF65-F5344CB8AC3E}">
        <p14:creationId xmlns:p14="http://schemas.microsoft.com/office/powerpoint/2010/main" val="2896752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0B048-EC80-4F78-A6EF-F6D1B033E918}"/>
              </a:ext>
            </a:extLst>
          </p:cNvPr>
          <p:cNvSpPr>
            <a:spLocks noGrp="1"/>
          </p:cNvSpPr>
          <p:nvPr>
            <p:ph type="title"/>
          </p:nvPr>
        </p:nvSpPr>
        <p:spPr/>
        <p:txBody>
          <a:bodyPr/>
          <a:lstStyle/>
          <a:p>
            <a:r>
              <a:rPr lang="en-US" dirty="0"/>
              <a:t>3D - Rotation</a:t>
            </a:r>
            <a:endParaRPr lang="en-IN" dirty="0"/>
          </a:p>
        </p:txBody>
      </p:sp>
      <p:pic>
        <p:nvPicPr>
          <p:cNvPr id="4" name="Picture 3">
            <a:extLst>
              <a:ext uri="{FF2B5EF4-FFF2-40B4-BE49-F238E27FC236}">
                <a16:creationId xmlns:a16="http://schemas.microsoft.com/office/drawing/2014/main" id="{E6D44BAD-5CC5-4C80-8766-CAEF5317D70F}"/>
              </a:ext>
            </a:extLst>
          </p:cNvPr>
          <p:cNvPicPr>
            <a:picLocks noChangeAspect="1"/>
          </p:cNvPicPr>
          <p:nvPr/>
        </p:nvPicPr>
        <p:blipFill>
          <a:blip r:embed="rId2"/>
          <a:stretch>
            <a:fillRect/>
          </a:stretch>
        </p:blipFill>
        <p:spPr>
          <a:xfrm>
            <a:off x="2524125" y="1525176"/>
            <a:ext cx="7143750" cy="4343400"/>
          </a:xfrm>
          <a:prstGeom prst="rect">
            <a:avLst/>
          </a:prstGeom>
        </p:spPr>
      </p:pic>
    </p:spTree>
    <p:extLst>
      <p:ext uri="{BB962C8B-B14F-4D97-AF65-F5344CB8AC3E}">
        <p14:creationId xmlns:p14="http://schemas.microsoft.com/office/powerpoint/2010/main" val="33525857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739C2D-5604-4BA3-91A8-62DC80A04D67}"/>
              </a:ext>
            </a:extLst>
          </p:cNvPr>
          <p:cNvPicPr>
            <a:picLocks noChangeAspect="1"/>
          </p:cNvPicPr>
          <p:nvPr/>
        </p:nvPicPr>
        <p:blipFill>
          <a:blip r:embed="rId2"/>
          <a:stretch>
            <a:fillRect/>
          </a:stretch>
        </p:blipFill>
        <p:spPr>
          <a:xfrm>
            <a:off x="1240971" y="170054"/>
            <a:ext cx="9515805" cy="6387500"/>
          </a:xfrm>
          <a:prstGeom prst="rect">
            <a:avLst/>
          </a:prstGeom>
        </p:spPr>
      </p:pic>
    </p:spTree>
    <p:extLst>
      <p:ext uri="{BB962C8B-B14F-4D97-AF65-F5344CB8AC3E}">
        <p14:creationId xmlns:p14="http://schemas.microsoft.com/office/powerpoint/2010/main" val="3816019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3B28F-EDE5-4EEE-946A-C527CD3C4E28}"/>
              </a:ext>
            </a:extLst>
          </p:cNvPr>
          <p:cNvSpPr>
            <a:spLocks noGrp="1"/>
          </p:cNvSpPr>
          <p:nvPr>
            <p:ph type="title"/>
          </p:nvPr>
        </p:nvSpPr>
        <p:spPr/>
        <p:txBody>
          <a:bodyPr/>
          <a:lstStyle/>
          <a:p>
            <a:r>
              <a:rPr lang="en-US" dirty="0"/>
              <a:t>What is camera calibration?</a:t>
            </a:r>
            <a:endParaRPr lang="en-IN" dirty="0"/>
          </a:p>
        </p:txBody>
      </p:sp>
      <p:sp>
        <p:nvSpPr>
          <p:cNvPr id="3" name="Content Placeholder 2">
            <a:extLst>
              <a:ext uri="{FF2B5EF4-FFF2-40B4-BE49-F238E27FC236}">
                <a16:creationId xmlns:a16="http://schemas.microsoft.com/office/drawing/2014/main" id="{CEB52EE0-B72D-447F-819A-B8B8335C0720}"/>
              </a:ext>
            </a:extLst>
          </p:cNvPr>
          <p:cNvSpPr>
            <a:spLocks noGrp="1"/>
          </p:cNvSpPr>
          <p:nvPr>
            <p:ph idx="1"/>
          </p:nvPr>
        </p:nvSpPr>
        <p:spPr/>
        <p:txBody>
          <a:bodyPr/>
          <a:lstStyle/>
          <a:p>
            <a:pPr algn="just"/>
            <a:r>
              <a:rPr lang="en-US" b="0" i="1" dirty="0">
                <a:solidFill>
                  <a:srgbClr val="404040"/>
                </a:solidFill>
                <a:effectLst/>
                <a:latin typeface="Arial" panose="020B0604020202020204" pitchFamily="34" charset="0"/>
              </a:rPr>
              <a:t>Geometric camera calibration</a:t>
            </a:r>
            <a:r>
              <a:rPr lang="en-US" b="0" i="0" dirty="0">
                <a:solidFill>
                  <a:srgbClr val="404040"/>
                </a:solidFill>
                <a:effectLst/>
                <a:latin typeface="Arial" panose="020B0604020202020204" pitchFamily="34" charset="0"/>
              </a:rPr>
              <a:t>, also referred to as </a:t>
            </a:r>
            <a:r>
              <a:rPr lang="en-US" b="0" i="1" dirty="0">
                <a:solidFill>
                  <a:srgbClr val="404040"/>
                </a:solidFill>
                <a:effectLst/>
                <a:latin typeface="Arial" panose="020B0604020202020204" pitchFamily="34" charset="0"/>
              </a:rPr>
              <a:t>camera </a:t>
            </a:r>
            <a:r>
              <a:rPr lang="en-US" b="0" i="1" dirty="0" err="1">
                <a:solidFill>
                  <a:srgbClr val="404040"/>
                </a:solidFill>
                <a:effectLst/>
                <a:latin typeface="Arial" panose="020B0604020202020204" pitchFamily="34" charset="0"/>
              </a:rPr>
              <a:t>resectioning</a:t>
            </a:r>
            <a:r>
              <a:rPr lang="en-US" b="0" i="0" dirty="0">
                <a:solidFill>
                  <a:srgbClr val="404040"/>
                </a:solidFill>
                <a:effectLst/>
                <a:latin typeface="Arial" panose="020B0604020202020204" pitchFamily="34" charset="0"/>
              </a:rPr>
              <a:t>, estimates the parameters of a lens and image sensor of an image or video camera. You can use these parameters to correct for lens distortion, measure the size of an object in world units, or determine the location of the camera in the scene. These tasks are used in applications such as machine vision to detect and measure objects. They are also used in robotics, for navigation systems, and 3-D scene reconstruction.</a:t>
            </a:r>
            <a:endParaRPr lang="en-IN" dirty="0"/>
          </a:p>
        </p:txBody>
      </p:sp>
    </p:spTree>
    <p:extLst>
      <p:ext uri="{BB962C8B-B14F-4D97-AF65-F5344CB8AC3E}">
        <p14:creationId xmlns:p14="http://schemas.microsoft.com/office/powerpoint/2010/main" val="16214111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F196F6-2D60-4039-9551-5965DF3B56CC}"/>
              </a:ext>
            </a:extLst>
          </p:cNvPr>
          <p:cNvPicPr>
            <a:picLocks noChangeAspect="1"/>
          </p:cNvPicPr>
          <p:nvPr/>
        </p:nvPicPr>
        <p:blipFill>
          <a:blip r:embed="rId2"/>
          <a:stretch>
            <a:fillRect/>
          </a:stretch>
        </p:blipFill>
        <p:spPr>
          <a:xfrm>
            <a:off x="1792468" y="247106"/>
            <a:ext cx="9674789" cy="6610894"/>
          </a:xfrm>
          <a:prstGeom prst="rect">
            <a:avLst/>
          </a:prstGeom>
        </p:spPr>
      </p:pic>
    </p:spTree>
    <p:extLst>
      <p:ext uri="{BB962C8B-B14F-4D97-AF65-F5344CB8AC3E}">
        <p14:creationId xmlns:p14="http://schemas.microsoft.com/office/powerpoint/2010/main" val="8410208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F97872-939F-4B18-8E11-395554C59FCC}"/>
              </a:ext>
            </a:extLst>
          </p:cNvPr>
          <p:cNvPicPr>
            <a:picLocks noChangeAspect="1"/>
          </p:cNvPicPr>
          <p:nvPr/>
        </p:nvPicPr>
        <p:blipFill>
          <a:blip r:embed="rId2"/>
          <a:stretch>
            <a:fillRect/>
          </a:stretch>
        </p:blipFill>
        <p:spPr>
          <a:xfrm>
            <a:off x="1254327" y="0"/>
            <a:ext cx="9517346" cy="6740434"/>
          </a:xfrm>
          <a:prstGeom prst="rect">
            <a:avLst/>
          </a:prstGeom>
        </p:spPr>
      </p:pic>
    </p:spTree>
    <p:extLst>
      <p:ext uri="{BB962C8B-B14F-4D97-AF65-F5344CB8AC3E}">
        <p14:creationId xmlns:p14="http://schemas.microsoft.com/office/powerpoint/2010/main" val="23621922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467D29-7B93-4AEA-945F-E32CC8AA79C5}"/>
              </a:ext>
            </a:extLst>
          </p:cNvPr>
          <p:cNvPicPr>
            <a:picLocks noChangeAspect="1"/>
          </p:cNvPicPr>
          <p:nvPr/>
        </p:nvPicPr>
        <p:blipFill>
          <a:blip r:embed="rId2"/>
          <a:stretch>
            <a:fillRect/>
          </a:stretch>
        </p:blipFill>
        <p:spPr>
          <a:xfrm>
            <a:off x="2050869" y="144459"/>
            <a:ext cx="6902631" cy="6384934"/>
          </a:xfrm>
          <a:prstGeom prst="rect">
            <a:avLst/>
          </a:prstGeom>
        </p:spPr>
      </p:pic>
    </p:spTree>
    <p:extLst>
      <p:ext uri="{BB962C8B-B14F-4D97-AF65-F5344CB8AC3E}">
        <p14:creationId xmlns:p14="http://schemas.microsoft.com/office/powerpoint/2010/main" val="6287976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7130D4-A72F-47AD-9F2F-E0705993B1AB}"/>
              </a:ext>
            </a:extLst>
          </p:cNvPr>
          <p:cNvPicPr>
            <a:picLocks noChangeAspect="1"/>
          </p:cNvPicPr>
          <p:nvPr/>
        </p:nvPicPr>
        <p:blipFill>
          <a:blip r:embed="rId2"/>
          <a:stretch>
            <a:fillRect/>
          </a:stretch>
        </p:blipFill>
        <p:spPr>
          <a:xfrm>
            <a:off x="2259875" y="428625"/>
            <a:ext cx="6679338" cy="6000750"/>
          </a:xfrm>
          <a:prstGeom prst="rect">
            <a:avLst/>
          </a:prstGeom>
        </p:spPr>
      </p:pic>
    </p:spTree>
    <p:extLst>
      <p:ext uri="{BB962C8B-B14F-4D97-AF65-F5344CB8AC3E}">
        <p14:creationId xmlns:p14="http://schemas.microsoft.com/office/powerpoint/2010/main" val="19586512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AB08ED5-8E4D-48D1-ABAB-D349352F573C}"/>
              </a:ext>
            </a:extLst>
          </p:cNvPr>
          <p:cNvPicPr>
            <a:picLocks noChangeAspect="1"/>
          </p:cNvPicPr>
          <p:nvPr/>
        </p:nvPicPr>
        <p:blipFill rotWithShape="1">
          <a:blip r:embed="rId2"/>
          <a:srcRect l="26036" t="38476" r="26393" b="12380"/>
          <a:stretch/>
        </p:blipFill>
        <p:spPr>
          <a:xfrm>
            <a:off x="770709" y="418011"/>
            <a:ext cx="10907485" cy="6338134"/>
          </a:xfrm>
          <a:prstGeom prst="rect">
            <a:avLst/>
          </a:prstGeom>
        </p:spPr>
      </p:pic>
    </p:spTree>
    <p:extLst>
      <p:ext uri="{BB962C8B-B14F-4D97-AF65-F5344CB8AC3E}">
        <p14:creationId xmlns:p14="http://schemas.microsoft.com/office/powerpoint/2010/main" val="22749940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0BD6F-9313-43BF-BABA-8435FD4395FD}"/>
              </a:ext>
            </a:extLst>
          </p:cNvPr>
          <p:cNvSpPr>
            <a:spLocks noGrp="1"/>
          </p:cNvSpPr>
          <p:nvPr>
            <p:ph type="title"/>
          </p:nvPr>
        </p:nvSpPr>
        <p:spPr/>
        <p:txBody>
          <a:bodyPr/>
          <a:lstStyle/>
          <a:p>
            <a:r>
              <a:rPr lang="en-US" dirty="0"/>
              <a:t>Types of Distortion</a:t>
            </a:r>
            <a:endParaRPr lang="en-IN" dirty="0"/>
          </a:p>
        </p:txBody>
      </p:sp>
      <p:pic>
        <p:nvPicPr>
          <p:cNvPr id="4" name="Picture 3">
            <a:extLst>
              <a:ext uri="{FF2B5EF4-FFF2-40B4-BE49-F238E27FC236}">
                <a16:creationId xmlns:a16="http://schemas.microsoft.com/office/drawing/2014/main" id="{083196F4-BD7C-404F-83C7-925BC9973D3E}"/>
              </a:ext>
            </a:extLst>
          </p:cNvPr>
          <p:cNvPicPr>
            <a:picLocks noChangeAspect="1"/>
          </p:cNvPicPr>
          <p:nvPr/>
        </p:nvPicPr>
        <p:blipFill rotWithShape="1">
          <a:blip r:embed="rId2"/>
          <a:srcRect l="12016" t="44660" r="2791" b="17799"/>
          <a:stretch/>
        </p:blipFill>
        <p:spPr>
          <a:xfrm>
            <a:off x="221942" y="1771663"/>
            <a:ext cx="11727705" cy="4327295"/>
          </a:xfrm>
          <a:prstGeom prst="rect">
            <a:avLst/>
          </a:prstGeom>
        </p:spPr>
      </p:pic>
    </p:spTree>
    <p:extLst>
      <p:ext uri="{BB962C8B-B14F-4D97-AF65-F5344CB8AC3E}">
        <p14:creationId xmlns:p14="http://schemas.microsoft.com/office/powerpoint/2010/main" val="20183512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E4821-0F68-4707-9B93-6F848579E18D}"/>
              </a:ext>
            </a:extLst>
          </p:cNvPr>
          <p:cNvSpPr>
            <a:spLocks noGrp="1"/>
          </p:cNvSpPr>
          <p:nvPr>
            <p:ph type="title"/>
          </p:nvPr>
        </p:nvSpPr>
        <p:spPr/>
        <p:txBody>
          <a:bodyPr/>
          <a:lstStyle/>
          <a:p>
            <a:r>
              <a:rPr lang="en-US" dirty="0"/>
              <a:t>Radial Distortion</a:t>
            </a:r>
            <a:endParaRPr lang="en-IN" dirty="0"/>
          </a:p>
        </p:txBody>
      </p:sp>
      <p:sp>
        <p:nvSpPr>
          <p:cNvPr id="5" name="TextBox 4">
            <a:extLst>
              <a:ext uri="{FF2B5EF4-FFF2-40B4-BE49-F238E27FC236}">
                <a16:creationId xmlns:a16="http://schemas.microsoft.com/office/drawing/2014/main" id="{8012F439-7CAB-4B69-9544-343FBDED83CD}"/>
              </a:ext>
            </a:extLst>
          </p:cNvPr>
          <p:cNvSpPr txBox="1"/>
          <p:nvPr/>
        </p:nvSpPr>
        <p:spPr>
          <a:xfrm>
            <a:off x="514905" y="1307561"/>
            <a:ext cx="11505460" cy="4247317"/>
          </a:xfrm>
          <a:prstGeom prst="rect">
            <a:avLst/>
          </a:prstGeom>
          <a:noFill/>
        </p:spPr>
        <p:txBody>
          <a:bodyPr wrap="square">
            <a:spAutoFit/>
          </a:bodyPr>
          <a:lstStyle/>
          <a:p>
            <a:pPr algn="l"/>
            <a:r>
              <a:rPr lang="en-US" b="0" i="0" dirty="0">
                <a:solidFill>
                  <a:srgbClr val="404040"/>
                </a:solidFill>
                <a:effectLst/>
                <a:latin typeface="Arial" panose="020B0604020202020204" pitchFamily="34" charset="0"/>
              </a:rPr>
              <a:t>The radial distortion coefficients model this type of distortion. The distorted points are denoted as (</a:t>
            </a:r>
            <a:r>
              <a:rPr lang="en-US" b="0" i="1" dirty="0" err="1">
                <a:solidFill>
                  <a:srgbClr val="404040"/>
                </a:solidFill>
                <a:effectLst/>
                <a:latin typeface="STIXGeneral"/>
              </a:rPr>
              <a:t>x</a:t>
            </a:r>
            <a:r>
              <a:rPr lang="en-US" b="0" i="0" baseline="-25000" dirty="0" err="1">
                <a:solidFill>
                  <a:srgbClr val="404040"/>
                </a:solidFill>
                <a:effectLst/>
                <a:latin typeface="STIXGeneral"/>
              </a:rPr>
              <a:t>distorted</a:t>
            </a:r>
            <a:r>
              <a:rPr lang="en-US" b="0" i="0" dirty="0">
                <a:solidFill>
                  <a:srgbClr val="404040"/>
                </a:solidFill>
                <a:effectLst/>
                <a:latin typeface="Arial" panose="020B0604020202020204" pitchFamily="34" charset="0"/>
              </a:rPr>
              <a:t>, </a:t>
            </a:r>
            <a:r>
              <a:rPr lang="en-US" b="0" i="1" dirty="0" err="1">
                <a:solidFill>
                  <a:srgbClr val="404040"/>
                </a:solidFill>
                <a:effectLst/>
                <a:latin typeface="STIXGeneral"/>
              </a:rPr>
              <a:t>y</a:t>
            </a:r>
            <a:r>
              <a:rPr lang="en-US" b="0" i="0" baseline="-25000" dirty="0" err="1">
                <a:solidFill>
                  <a:srgbClr val="404040"/>
                </a:solidFill>
                <a:effectLst/>
                <a:latin typeface="STIXGeneral"/>
              </a:rPr>
              <a:t>distorted</a:t>
            </a:r>
            <a:r>
              <a:rPr lang="en-US" b="0" i="0" dirty="0">
                <a:solidFill>
                  <a:srgbClr val="404040"/>
                </a:solidFill>
                <a:effectLst/>
                <a:latin typeface="Arial" panose="020B0604020202020204" pitchFamily="34" charset="0"/>
              </a:rPr>
              <a:t>):</a:t>
            </a:r>
          </a:p>
          <a:p>
            <a:pPr algn="l"/>
            <a:r>
              <a:rPr lang="en-US" b="0" i="1" dirty="0" err="1">
                <a:solidFill>
                  <a:srgbClr val="404040"/>
                </a:solidFill>
                <a:effectLst/>
                <a:latin typeface="STIXGeneral"/>
              </a:rPr>
              <a:t>x</a:t>
            </a:r>
            <a:r>
              <a:rPr lang="en-US" b="0" i="0" baseline="-25000" dirty="0" err="1">
                <a:solidFill>
                  <a:srgbClr val="404040"/>
                </a:solidFill>
                <a:effectLst/>
                <a:latin typeface="STIXGeneral"/>
              </a:rPr>
              <a:t>distorted</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(1 + </a:t>
            </a:r>
            <a:r>
              <a:rPr lang="en-US" b="0" i="1" dirty="0">
                <a:solidFill>
                  <a:srgbClr val="404040"/>
                </a:solidFill>
                <a:effectLst/>
                <a:latin typeface="STIXGeneral"/>
              </a:rPr>
              <a:t>k</a:t>
            </a:r>
            <a:r>
              <a:rPr lang="en-US" b="0" i="0" baseline="-25000" dirty="0">
                <a:solidFill>
                  <a:srgbClr val="404040"/>
                </a:solidFill>
                <a:effectLst/>
                <a:latin typeface="STIXGeneral"/>
              </a:rPr>
              <a:t>1</a:t>
            </a:r>
            <a:r>
              <a:rPr lang="en-US" b="0" i="0" dirty="0">
                <a:solidFill>
                  <a:srgbClr val="404040"/>
                </a:solidFill>
                <a:effectLst/>
                <a:latin typeface="Arial" panose="020B0604020202020204" pitchFamily="34" charset="0"/>
              </a:rPr>
              <a:t>*</a:t>
            </a: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k</a:t>
            </a:r>
            <a:r>
              <a:rPr lang="en-US" b="0" i="0" baseline="-25000" dirty="0">
                <a:solidFill>
                  <a:srgbClr val="404040"/>
                </a:solidFill>
                <a:effectLst/>
                <a:latin typeface="STIXGeneral"/>
              </a:rPr>
              <a:t>2</a:t>
            </a:r>
            <a:r>
              <a:rPr lang="en-US" b="0" i="0" dirty="0">
                <a:solidFill>
                  <a:srgbClr val="404040"/>
                </a:solidFill>
                <a:effectLst/>
                <a:latin typeface="Arial" panose="020B0604020202020204" pitchFamily="34" charset="0"/>
              </a:rPr>
              <a:t>*</a:t>
            </a: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4</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k</a:t>
            </a:r>
            <a:r>
              <a:rPr lang="en-US" b="0" i="0" baseline="-25000" dirty="0">
                <a:solidFill>
                  <a:srgbClr val="404040"/>
                </a:solidFill>
                <a:effectLst/>
                <a:latin typeface="STIXGeneral"/>
              </a:rPr>
              <a:t>3</a:t>
            </a:r>
            <a:r>
              <a:rPr lang="en-US" b="0" i="0" dirty="0">
                <a:solidFill>
                  <a:srgbClr val="404040"/>
                </a:solidFill>
                <a:effectLst/>
                <a:latin typeface="Arial" panose="020B0604020202020204" pitchFamily="34" charset="0"/>
              </a:rPr>
              <a:t>*</a:t>
            </a: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6</a:t>
            </a:r>
            <a:r>
              <a:rPr lang="en-US" b="0" i="0" dirty="0">
                <a:solidFill>
                  <a:srgbClr val="404040"/>
                </a:solidFill>
                <a:effectLst/>
                <a:latin typeface="Arial" panose="020B0604020202020204" pitchFamily="34" charset="0"/>
              </a:rPr>
              <a:t>)</a:t>
            </a:r>
          </a:p>
          <a:p>
            <a:pPr algn="l"/>
            <a:r>
              <a:rPr lang="en-US" b="0" i="1" dirty="0" err="1">
                <a:solidFill>
                  <a:srgbClr val="404040"/>
                </a:solidFill>
                <a:effectLst/>
                <a:latin typeface="STIXGeneral"/>
              </a:rPr>
              <a:t>y</a:t>
            </a:r>
            <a:r>
              <a:rPr lang="en-US" b="0" i="0" baseline="-25000" dirty="0" err="1">
                <a:solidFill>
                  <a:srgbClr val="404040"/>
                </a:solidFill>
                <a:effectLst/>
                <a:latin typeface="STIXGeneral"/>
              </a:rPr>
              <a:t>distorted</a:t>
            </a:r>
            <a:r>
              <a:rPr lang="en-US" b="0" i="0" dirty="0">
                <a:solidFill>
                  <a:srgbClr val="404040"/>
                </a:solidFill>
                <a:effectLst/>
                <a:latin typeface="Arial" panose="020B0604020202020204" pitchFamily="34" charset="0"/>
              </a:rPr>
              <a:t>=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(1 + </a:t>
            </a:r>
            <a:r>
              <a:rPr lang="en-US" b="0" i="1" dirty="0">
                <a:solidFill>
                  <a:srgbClr val="404040"/>
                </a:solidFill>
                <a:effectLst/>
                <a:latin typeface="STIXGeneral"/>
              </a:rPr>
              <a:t>k</a:t>
            </a:r>
            <a:r>
              <a:rPr lang="en-US" b="0" i="0" baseline="-25000" dirty="0">
                <a:solidFill>
                  <a:srgbClr val="404040"/>
                </a:solidFill>
                <a:effectLst/>
                <a:latin typeface="STIXGeneral"/>
              </a:rPr>
              <a:t>1</a:t>
            </a:r>
            <a:r>
              <a:rPr lang="en-US" b="0" i="0" dirty="0">
                <a:solidFill>
                  <a:srgbClr val="404040"/>
                </a:solidFill>
                <a:effectLst/>
                <a:latin typeface="Arial" panose="020B0604020202020204" pitchFamily="34" charset="0"/>
              </a:rPr>
              <a:t>*</a:t>
            </a: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k</a:t>
            </a:r>
            <a:r>
              <a:rPr lang="en-US" b="0" i="0" baseline="-25000" dirty="0">
                <a:solidFill>
                  <a:srgbClr val="404040"/>
                </a:solidFill>
                <a:effectLst/>
                <a:latin typeface="STIXGeneral"/>
              </a:rPr>
              <a:t>2</a:t>
            </a:r>
            <a:r>
              <a:rPr lang="en-US" b="0" i="0" dirty="0">
                <a:solidFill>
                  <a:srgbClr val="404040"/>
                </a:solidFill>
                <a:effectLst/>
                <a:latin typeface="Arial" panose="020B0604020202020204" pitchFamily="34" charset="0"/>
              </a:rPr>
              <a:t>*</a:t>
            </a: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4</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k</a:t>
            </a:r>
            <a:r>
              <a:rPr lang="en-US" b="0" i="0" baseline="-25000" dirty="0">
                <a:solidFill>
                  <a:srgbClr val="404040"/>
                </a:solidFill>
                <a:effectLst/>
                <a:latin typeface="STIXGeneral"/>
              </a:rPr>
              <a:t>3</a:t>
            </a:r>
            <a:r>
              <a:rPr lang="en-US" b="0" i="0" dirty="0">
                <a:solidFill>
                  <a:srgbClr val="404040"/>
                </a:solidFill>
                <a:effectLst/>
                <a:latin typeface="Arial" panose="020B0604020202020204" pitchFamily="34" charset="0"/>
              </a:rPr>
              <a:t>*</a:t>
            </a: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6</a:t>
            </a:r>
            <a:r>
              <a:rPr lang="en-US" b="0" i="0" dirty="0">
                <a:solidFill>
                  <a:srgbClr val="404040"/>
                </a:solidFill>
                <a:effectLst/>
                <a:latin typeface="Arial" panose="020B0604020202020204" pitchFamily="34" charset="0"/>
              </a:rPr>
              <a:t>)</a:t>
            </a:r>
          </a:p>
          <a:p>
            <a:pPr algn="l"/>
            <a:endParaRPr lang="en-US" b="0" i="0" dirty="0">
              <a:solidFill>
                <a:srgbClr val="404040"/>
              </a:solidFill>
              <a:effectLst/>
              <a:latin typeface="Arial" panose="020B0604020202020204" pitchFamily="34" charset="0"/>
            </a:endParaRPr>
          </a:p>
          <a:p>
            <a:pPr algn="l">
              <a:buFont typeface="Arial" panose="020B0604020202020204" pitchFamily="34" charset="0"/>
              <a:buChar char="•"/>
            </a:pP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 — Undistorted pixel locations. </a:t>
            </a: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 and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 are in normalized image coordinates. Normalized image coordinates are calculated from pixel coordinates by translating to the optical center and dividing by the focal length in pixels. Thus, </a:t>
            </a: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 and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 are dimensionless.</a:t>
            </a:r>
          </a:p>
          <a:p>
            <a:pPr algn="l">
              <a:buFont typeface="Arial" panose="020B0604020202020204" pitchFamily="34" charset="0"/>
              <a:buChar char="•"/>
            </a:pPr>
            <a:endParaRPr lang="en-US" b="0" i="0" dirty="0">
              <a:solidFill>
                <a:srgbClr val="404040"/>
              </a:solidFill>
              <a:effectLst/>
              <a:latin typeface="Arial" panose="020B0604020202020204" pitchFamily="34" charset="0"/>
            </a:endParaRPr>
          </a:p>
          <a:p>
            <a:pPr algn="l">
              <a:buFont typeface="Arial" panose="020B0604020202020204" pitchFamily="34" charset="0"/>
              <a:buChar char="•"/>
            </a:pPr>
            <a:r>
              <a:rPr lang="en-US" b="0" i="1" dirty="0">
                <a:solidFill>
                  <a:srgbClr val="404040"/>
                </a:solidFill>
                <a:effectLst/>
                <a:latin typeface="STIXGeneral"/>
              </a:rPr>
              <a:t>k</a:t>
            </a:r>
            <a:r>
              <a:rPr lang="en-US" b="0" i="0" baseline="-25000" dirty="0">
                <a:solidFill>
                  <a:srgbClr val="404040"/>
                </a:solidFill>
                <a:effectLst/>
                <a:latin typeface="STIXGeneral"/>
              </a:rPr>
              <a:t>1</a:t>
            </a:r>
            <a:r>
              <a:rPr lang="en-US" b="0" i="0" dirty="0">
                <a:solidFill>
                  <a:srgbClr val="404040"/>
                </a:solidFill>
                <a:effectLst/>
                <a:latin typeface="Arial" panose="020B0604020202020204" pitchFamily="34" charset="0"/>
              </a:rPr>
              <a:t>, </a:t>
            </a:r>
            <a:r>
              <a:rPr lang="en-US" b="0" i="1" dirty="0">
                <a:solidFill>
                  <a:srgbClr val="404040"/>
                </a:solidFill>
                <a:effectLst/>
                <a:latin typeface="STIXGeneral"/>
              </a:rPr>
              <a:t>k</a:t>
            </a:r>
            <a:r>
              <a:rPr lang="en-US" b="0" i="0" baseline="-25000" dirty="0">
                <a:solidFill>
                  <a:srgbClr val="404040"/>
                </a:solidFill>
                <a:effectLst/>
                <a:latin typeface="STIXGeneral"/>
              </a:rPr>
              <a:t>2</a:t>
            </a:r>
            <a:r>
              <a:rPr lang="en-US" b="0" i="0" dirty="0">
                <a:solidFill>
                  <a:srgbClr val="404040"/>
                </a:solidFill>
                <a:effectLst/>
                <a:latin typeface="Arial" panose="020B0604020202020204" pitchFamily="34" charset="0"/>
              </a:rPr>
              <a:t>, and </a:t>
            </a:r>
            <a:r>
              <a:rPr lang="en-US" b="0" i="1" dirty="0">
                <a:solidFill>
                  <a:srgbClr val="404040"/>
                </a:solidFill>
                <a:effectLst/>
                <a:latin typeface="STIXGeneral"/>
              </a:rPr>
              <a:t>k</a:t>
            </a:r>
            <a:r>
              <a:rPr lang="en-US" b="0" i="0" baseline="-25000" dirty="0">
                <a:solidFill>
                  <a:srgbClr val="404040"/>
                </a:solidFill>
                <a:effectLst/>
                <a:latin typeface="STIXGeneral"/>
              </a:rPr>
              <a:t>3</a:t>
            </a:r>
            <a:r>
              <a:rPr lang="en-US" b="0" i="0" dirty="0">
                <a:solidFill>
                  <a:srgbClr val="404040"/>
                </a:solidFill>
                <a:effectLst/>
                <a:latin typeface="Arial" panose="020B0604020202020204" pitchFamily="34" charset="0"/>
              </a:rPr>
              <a:t> — Radial distortion coefficients of the lens.</a:t>
            </a:r>
          </a:p>
          <a:p>
            <a:pPr algn="l">
              <a:buFont typeface="Arial" panose="020B0604020202020204" pitchFamily="34" charset="0"/>
              <a:buChar char="•"/>
            </a:pPr>
            <a:endParaRPr lang="en-US" b="0" i="0" dirty="0">
              <a:solidFill>
                <a:srgbClr val="404040"/>
              </a:solidFill>
              <a:effectLst/>
              <a:latin typeface="Arial" panose="020B0604020202020204" pitchFamily="34" charset="0"/>
            </a:endParaRPr>
          </a:p>
          <a:p>
            <a:pPr algn="l">
              <a:buFont typeface="Arial" panose="020B0604020202020204" pitchFamily="34" charset="0"/>
              <a:buChar char="•"/>
            </a:pP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 </a:t>
            </a:r>
            <a:r>
              <a:rPr lang="en-US" b="0" i="1" dirty="0">
                <a:solidFill>
                  <a:srgbClr val="404040"/>
                </a:solidFill>
                <a:effectLst/>
                <a:latin typeface="STIXGeneral"/>
              </a:rPr>
              <a:t>x</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y</a:t>
            </a:r>
            <a:r>
              <a:rPr lang="en-US" b="0" i="0" baseline="30000" dirty="0">
                <a:solidFill>
                  <a:srgbClr val="404040"/>
                </a:solidFill>
                <a:effectLst/>
                <a:latin typeface="Arial" panose="020B0604020202020204" pitchFamily="34" charset="0"/>
              </a:rPr>
              <a:t>2</a:t>
            </a:r>
          </a:p>
          <a:p>
            <a:pPr algn="l">
              <a:buFont typeface="Arial" panose="020B0604020202020204" pitchFamily="34" charset="0"/>
              <a:buChar char="•"/>
            </a:pPr>
            <a:endParaRPr lang="en-US" b="0" i="0" dirty="0">
              <a:solidFill>
                <a:srgbClr val="404040"/>
              </a:solidFill>
              <a:effectLst/>
              <a:latin typeface="Arial" panose="020B0604020202020204" pitchFamily="34" charset="0"/>
            </a:endParaRPr>
          </a:p>
          <a:p>
            <a:pPr algn="l"/>
            <a:r>
              <a:rPr lang="en-US" b="0" i="0" dirty="0">
                <a:solidFill>
                  <a:srgbClr val="404040"/>
                </a:solidFill>
                <a:effectLst/>
                <a:latin typeface="Arial" panose="020B0604020202020204" pitchFamily="34" charset="0"/>
              </a:rPr>
              <a:t>Typically, two coefficients are sufficient for calibration. For severe distortion, such as in wide-angle lenses, you can select 3 coefficients to include </a:t>
            </a:r>
            <a:r>
              <a:rPr lang="en-US" b="0" i="1" dirty="0">
                <a:solidFill>
                  <a:srgbClr val="404040"/>
                </a:solidFill>
                <a:effectLst/>
                <a:latin typeface="STIXGeneral"/>
              </a:rPr>
              <a:t>k</a:t>
            </a:r>
            <a:r>
              <a:rPr lang="en-US" b="0" i="0" baseline="-25000" dirty="0">
                <a:solidFill>
                  <a:srgbClr val="404040"/>
                </a:solidFill>
                <a:effectLst/>
                <a:latin typeface="STIXGeneral"/>
              </a:rPr>
              <a:t>3</a:t>
            </a:r>
            <a:r>
              <a:rPr lang="en-US" b="0" i="0" dirty="0">
                <a:solidFill>
                  <a:srgbClr val="404040"/>
                </a:solidFill>
                <a:effectLst/>
                <a:latin typeface="Arial" panose="020B0604020202020204" pitchFamily="34" charset="0"/>
              </a:rPr>
              <a:t>.</a:t>
            </a:r>
          </a:p>
        </p:txBody>
      </p:sp>
    </p:spTree>
    <p:extLst>
      <p:ext uri="{BB962C8B-B14F-4D97-AF65-F5344CB8AC3E}">
        <p14:creationId xmlns:p14="http://schemas.microsoft.com/office/powerpoint/2010/main" val="4943852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A136967-27CF-4B42-9669-CEC8287E7350}"/>
              </a:ext>
            </a:extLst>
          </p:cNvPr>
          <p:cNvPicPr>
            <a:picLocks noChangeAspect="1"/>
          </p:cNvPicPr>
          <p:nvPr/>
        </p:nvPicPr>
        <p:blipFill rotWithShape="1">
          <a:blip r:embed="rId2"/>
          <a:srcRect l="9535" t="18857" r="10000" b="5904"/>
          <a:stretch/>
        </p:blipFill>
        <p:spPr>
          <a:xfrm>
            <a:off x="522512" y="418010"/>
            <a:ext cx="11374874" cy="5982790"/>
          </a:xfrm>
          <a:prstGeom prst="rect">
            <a:avLst/>
          </a:prstGeom>
        </p:spPr>
      </p:pic>
    </p:spTree>
    <p:extLst>
      <p:ext uri="{BB962C8B-B14F-4D97-AF65-F5344CB8AC3E}">
        <p14:creationId xmlns:p14="http://schemas.microsoft.com/office/powerpoint/2010/main" val="24003622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6738F-45EF-473D-88E0-4BC3FF730D93}"/>
              </a:ext>
            </a:extLst>
          </p:cNvPr>
          <p:cNvSpPr>
            <a:spLocks noGrp="1"/>
          </p:cNvSpPr>
          <p:nvPr>
            <p:ph type="title"/>
          </p:nvPr>
        </p:nvSpPr>
        <p:spPr/>
        <p:txBody>
          <a:bodyPr/>
          <a:lstStyle/>
          <a:p>
            <a:r>
              <a:rPr lang="en-US" dirty="0"/>
              <a:t>Tangential Distortion</a:t>
            </a:r>
            <a:endParaRPr lang="en-IN" dirty="0"/>
          </a:p>
        </p:txBody>
      </p:sp>
      <p:sp>
        <p:nvSpPr>
          <p:cNvPr id="3" name="Content Placeholder 2">
            <a:extLst>
              <a:ext uri="{FF2B5EF4-FFF2-40B4-BE49-F238E27FC236}">
                <a16:creationId xmlns:a16="http://schemas.microsoft.com/office/drawing/2014/main" id="{53092904-1B3B-4838-98F0-14190459AA22}"/>
              </a:ext>
            </a:extLst>
          </p:cNvPr>
          <p:cNvSpPr>
            <a:spLocks noGrp="1"/>
          </p:cNvSpPr>
          <p:nvPr>
            <p:ph idx="1"/>
          </p:nvPr>
        </p:nvSpPr>
        <p:spPr/>
        <p:txBody>
          <a:bodyPr>
            <a:normAutofit lnSpcReduction="10000"/>
          </a:bodyPr>
          <a:lstStyle/>
          <a:p>
            <a:pPr algn="l"/>
            <a:r>
              <a:rPr lang="en-US" b="0" i="0" dirty="0">
                <a:solidFill>
                  <a:srgbClr val="404040"/>
                </a:solidFill>
                <a:effectLst/>
                <a:latin typeface="Arial" panose="020B0604020202020204" pitchFamily="34" charset="0"/>
              </a:rPr>
              <a:t>The distorted points are denoted as (</a:t>
            </a:r>
            <a:r>
              <a:rPr lang="en-US" b="0" i="1" dirty="0" err="1">
                <a:solidFill>
                  <a:srgbClr val="404040"/>
                </a:solidFill>
                <a:effectLst/>
                <a:latin typeface="STIXGeneral"/>
              </a:rPr>
              <a:t>x</a:t>
            </a:r>
            <a:r>
              <a:rPr lang="en-US" b="0" i="0" baseline="-25000" dirty="0" err="1">
                <a:solidFill>
                  <a:srgbClr val="404040"/>
                </a:solidFill>
                <a:effectLst/>
                <a:latin typeface="STIXGeneral"/>
              </a:rPr>
              <a:t>distorted</a:t>
            </a:r>
            <a:r>
              <a:rPr lang="en-US" b="0" i="0" dirty="0">
                <a:solidFill>
                  <a:srgbClr val="404040"/>
                </a:solidFill>
                <a:effectLst/>
                <a:latin typeface="Arial" panose="020B0604020202020204" pitchFamily="34" charset="0"/>
              </a:rPr>
              <a:t>, </a:t>
            </a:r>
            <a:r>
              <a:rPr lang="en-US" b="0" i="1" dirty="0" err="1">
                <a:solidFill>
                  <a:srgbClr val="404040"/>
                </a:solidFill>
                <a:effectLst/>
                <a:latin typeface="STIXGeneral"/>
              </a:rPr>
              <a:t>y</a:t>
            </a:r>
            <a:r>
              <a:rPr lang="en-US" b="0" i="0" baseline="-25000" dirty="0" err="1">
                <a:solidFill>
                  <a:srgbClr val="404040"/>
                </a:solidFill>
                <a:effectLst/>
                <a:latin typeface="STIXGeneral"/>
              </a:rPr>
              <a:t>distorted</a:t>
            </a:r>
            <a:r>
              <a:rPr lang="en-US" b="0" i="0" dirty="0">
                <a:solidFill>
                  <a:srgbClr val="404040"/>
                </a:solidFill>
                <a:effectLst/>
                <a:latin typeface="Arial" panose="020B0604020202020204" pitchFamily="34" charset="0"/>
              </a:rPr>
              <a:t>):</a:t>
            </a:r>
          </a:p>
          <a:p>
            <a:pPr algn="l"/>
            <a:r>
              <a:rPr lang="en-US" b="0" i="1" dirty="0" err="1">
                <a:solidFill>
                  <a:srgbClr val="404040"/>
                </a:solidFill>
                <a:effectLst/>
                <a:latin typeface="STIXGeneral"/>
              </a:rPr>
              <a:t>x</a:t>
            </a:r>
            <a:r>
              <a:rPr lang="en-US" b="0" i="0" baseline="-25000" dirty="0" err="1">
                <a:solidFill>
                  <a:srgbClr val="404040"/>
                </a:solidFill>
                <a:effectLst/>
                <a:latin typeface="STIXGeneral"/>
              </a:rPr>
              <a:t>distorted</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 + [2 * </a:t>
            </a:r>
            <a:r>
              <a:rPr lang="en-US" b="0" i="1" dirty="0">
                <a:solidFill>
                  <a:srgbClr val="404040"/>
                </a:solidFill>
                <a:effectLst/>
                <a:latin typeface="STIXGeneral"/>
              </a:rPr>
              <a:t>p</a:t>
            </a:r>
            <a:r>
              <a:rPr lang="en-US" b="0" i="0" baseline="-25000" dirty="0">
                <a:solidFill>
                  <a:srgbClr val="404040"/>
                </a:solidFill>
                <a:effectLst/>
                <a:latin typeface="STIXGeneral"/>
              </a:rPr>
              <a:t>1</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p</a:t>
            </a:r>
            <a:r>
              <a:rPr lang="en-US" b="0" i="0" baseline="-25000" dirty="0">
                <a:solidFill>
                  <a:srgbClr val="404040"/>
                </a:solidFill>
                <a:effectLst/>
                <a:latin typeface="STIXGeneral"/>
              </a:rPr>
              <a:t>2</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 + 2 * </a:t>
            </a:r>
            <a:r>
              <a:rPr lang="en-US" b="0" i="1" dirty="0">
                <a:solidFill>
                  <a:srgbClr val="404040"/>
                </a:solidFill>
                <a:effectLst/>
                <a:latin typeface="STIXGeneral"/>
              </a:rPr>
              <a:t>x</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a:t>
            </a:r>
          </a:p>
          <a:p>
            <a:pPr algn="l"/>
            <a:r>
              <a:rPr lang="en-US" b="0" i="1" dirty="0" err="1">
                <a:solidFill>
                  <a:srgbClr val="404040"/>
                </a:solidFill>
                <a:effectLst/>
                <a:latin typeface="STIXGeneral"/>
              </a:rPr>
              <a:t>y</a:t>
            </a:r>
            <a:r>
              <a:rPr lang="en-US" b="0" i="0" baseline="-25000" dirty="0" err="1">
                <a:solidFill>
                  <a:srgbClr val="404040"/>
                </a:solidFill>
                <a:effectLst/>
                <a:latin typeface="STIXGeneral"/>
              </a:rPr>
              <a:t>distorted</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p</a:t>
            </a:r>
            <a:r>
              <a:rPr lang="en-US" b="0" i="0" baseline="-25000" dirty="0">
                <a:solidFill>
                  <a:srgbClr val="404040"/>
                </a:solidFill>
                <a:effectLst/>
                <a:latin typeface="STIXGeneral"/>
              </a:rPr>
              <a:t>1</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 + 2 *</a:t>
            </a:r>
            <a:r>
              <a:rPr lang="en-US" b="0" i="1" dirty="0">
                <a:solidFill>
                  <a:srgbClr val="404040"/>
                </a:solidFill>
                <a:effectLst/>
                <a:latin typeface="STIXGeneral"/>
              </a:rPr>
              <a:t>y</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 + 2 * </a:t>
            </a:r>
            <a:r>
              <a:rPr lang="en-US" b="0" i="1" dirty="0">
                <a:solidFill>
                  <a:srgbClr val="404040"/>
                </a:solidFill>
                <a:effectLst/>
                <a:latin typeface="STIXGeneral"/>
              </a:rPr>
              <a:t>p</a:t>
            </a:r>
            <a:r>
              <a:rPr lang="en-US" b="0" i="0" baseline="-25000" dirty="0">
                <a:solidFill>
                  <a:srgbClr val="404040"/>
                </a:solidFill>
                <a:effectLst/>
                <a:latin typeface="STIXGeneral"/>
              </a:rPr>
              <a:t>2</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a:t>
            </a:r>
          </a:p>
          <a:p>
            <a:pPr algn="l">
              <a:buFont typeface="Arial" panose="020B0604020202020204" pitchFamily="34" charset="0"/>
              <a:buChar char="•"/>
            </a:pP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 — Undistorted pixel locations. </a:t>
            </a: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 and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 are in normalized image coordinates. Normalized image coordinates are calculated from pixel coordinates by translating to the optical center and dividing by the focal length in pixels. Thus, </a:t>
            </a:r>
            <a:r>
              <a:rPr lang="en-US" b="0" i="1" dirty="0">
                <a:solidFill>
                  <a:srgbClr val="404040"/>
                </a:solidFill>
                <a:effectLst/>
                <a:latin typeface="STIXGeneral"/>
              </a:rPr>
              <a:t>x</a:t>
            </a:r>
            <a:r>
              <a:rPr lang="en-US" b="0" i="0" dirty="0">
                <a:solidFill>
                  <a:srgbClr val="404040"/>
                </a:solidFill>
                <a:effectLst/>
                <a:latin typeface="Arial" panose="020B0604020202020204" pitchFamily="34" charset="0"/>
              </a:rPr>
              <a:t> and </a:t>
            </a:r>
            <a:r>
              <a:rPr lang="en-US" b="0" i="1" dirty="0">
                <a:solidFill>
                  <a:srgbClr val="404040"/>
                </a:solidFill>
                <a:effectLst/>
                <a:latin typeface="STIXGeneral"/>
              </a:rPr>
              <a:t>y</a:t>
            </a:r>
            <a:r>
              <a:rPr lang="en-US" b="0" i="0" dirty="0">
                <a:solidFill>
                  <a:srgbClr val="404040"/>
                </a:solidFill>
                <a:effectLst/>
                <a:latin typeface="Arial" panose="020B0604020202020204" pitchFamily="34" charset="0"/>
              </a:rPr>
              <a:t> are dimensionless.</a:t>
            </a:r>
          </a:p>
          <a:p>
            <a:pPr algn="l">
              <a:buFont typeface="Arial" panose="020B0604020202020204" pitchFamily="34" charset="0"/>
              <a:buChar char="•"/>
            </a:pPr>
            <a:r>
              <a:rPr lang="en-US" b="0" i="1" dirty="0">
                <a:solidFill>
                  <a:srgbClr val="404040"/>
                </a:solidFill>
                <a:effectLst/>
                <a:latin typeface="STIXGeneral"/>
              </a:rPr>
              <a:t>p</a:t>
            </a:r>
            <a:r>
              <a:rPr lang="en-US" b="0" i="0" baseline="-25000" dirty="0">
                <a:solidFill>
                  <a:srgbClr val="404040"/>
                </a:solidFill>
                <a:effectLst/>
                <a:latin typeface="STIXGeneral"/>
              </a:rPr>
              <a:t>1</a:t>
            </a:r>
            <a:r>
              <a:rPr lang="en-US" b="0" i="0" dirty="0">
                <a:solidFill>
                  <a:srgbClr val="404040"/>
                </a:solidFill>
                <a:effectLst/>
                <a:latin typeface="Arial" panose="020B0604020202020204" pitchFamily="34" charset="0"/>
              </a:rPr>
              <a:t> and </a:t>
            </a:r>
            <a:r>
              <a:rPr lang="en-US" b="0" i="1" dirty="0">
                <a:solidFill>
                  <a:srgbClr val="404040"/>
                </a:solidFill>
                <a:effectLst/>
                <a:latin typeface="STIXGeneral"/>
              </a:rPr>
              <a:t>p</a:t>
            </a:r>
            <a:r>
              <a:rPr lang="en-US" b="0" i="0" baseline="-25000" dirty="0">
                <a:solidFill>
                  <a:srgbClr val="404040"/>
                </a:solidFill>
                <a:effectLst/>
                <a:latin typeface="STIXGeneral"/>
              </a:rPr>
              <a:t>2</a:t>
            </a:r>
            <a:r>
              <a:rPr lang="en-US" b="0" i="0" dirty="0">
                <a:solidFill>
                  <a:srgbClr val="404040"/>
                </a:solidFill>
                <a:effectLst/>
                <a:latin typeface="Arial" panose="020B0604020202020204" pitchFamily="34" charset="0"/>
              </a:rPr>
              <a:t> — Tangential distortion coefficients of the lens.</a:t>
            </a:r>
          </a:p>
          <a:p>
            <a:pPr algn="l">
              <a:buFont typeface="Arial" panose="020B0604020202020204" pitchFamily="34" charset="0"/>
              <a:buChar char="•"/>
            </a:pPr>
            <a:r>
              <a:rPr lang="en-US" b="0" i="1" dirty="0">
                <a:solidFill>
                  <a:srgbClr val="404040"/>
                </a:solidFill>
                <a:effectLst/>
                <a:latin typeface="STIXGeneral"/>
              </a:rPr>
              <a:t>r</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 </a:t>
            </a:r>
            <a:r>
              <a:rPr lang="en-US" b="0" i="1" dirty="0">
                <a:solidFill>
                  <a:srgbClr val="404040"/>
                </a:solidFill>
                <a:effectLst/>
                <a:latin typeface="STIXGeneral"/>
              </a:rPr>
              <a:t>x</a:t>
            </a:r>
            <a:r>
              <a:rPr lang="en-US" b="0" i="0" baseline="30000" dirty="0">
                <a:solidFill>
                  <a:srgbClr val="404040"/>
                </a:solidFill>
                <a:effectLst/>
                <a:latin typeface="Arial" panose="020B0604020202020204" pitchFamily="34" charset="0"/>
              </a:rPr>
              <a:t>2</a:t>
            </a:r>
            <a:r>
              <a:rPr lang="en-US" b="0" i="0" dirty="0">
                <a:solidFill>
                  <a:srgbClr val="404040"/>
                </a:solidFill>
                <a:effectLst/>
                <a:latin typeface="Arial" panose="020B0604020202020204" pitchFamily="34" charset="0"/>
              </a:rPr>
              <a:t> + </a:t>
            </a:r>
            <a:r>
              <a:rPr lang="en-US" b="0" i="1" dirty="0">
                <a:solidFill>
                  <a:srgbClr val="404040"/>
                </a:solidFill>
                <a:effectLst/>
                <a:latin typeface="STIXGeneral"/>
              </a:rPr>
              <a:t>y</a:t>
            </a:r>
            <a:r>
              <a:rPr lang="en-US" b="0" i="0" baseline="30000" dirty="0">
                <a:solidFill>
                  <a:srgbClr val="404040"/>
                </a:solidFill>
                <a:effectLst/>
                <a:latin typeface="Arial" panose="020B0604020202020204" pitchFamily="34" charset="0"/>
              </a:rPr>
              <a:t>2</a:t>
            </a:r>
            <a:endParaRPr lang="en-US" b="0" i="0" dirty="0">
              <a:solidFill>
                <a:srgbClr val="404040"/>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3182503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497DEE-143E-465D-A80B-8E4B46F61205}"/>
              </a:ext>
            </a:extLst>
          </p:cNvPr>
          <p:cNvPicPr>
            <a:picLocks noChangeAspect="1"/>
          </p:cNvPicPr>
          <p:nvPr/>
        </p:nvPicPr>
        <p:blipFill rotWithShape="1">
          <a:blip r:embed="rId2"/>
          <a:srcRect l="24214" t="8953" r="27572" b="38285"/>
          <a:stretch/>
        </p:blipFill>
        <p:spPr>
          <a:xfrm>
            <a:off x="217715" y="548639"/>
            <a:ext cx="10258696" cy="6314801"/>
          </a:xfrm>
          <a:prstGeom prst="rect">
            <a:avLst/>
          </a:prstGeom>
        </p:spPr>
      </p:pic>
    </p:spTree>
    <p:extLst>
      <p:ext uri="{BB962C8B-B14F-4D97-AF65-F5344CB8AC3E}">
        <p14:creationId xmlns:p14="http://schemas.microsoft.com/office/powerpoint/2010/main" val="2816315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89F16-5E76-4B0D-A748-585BC19BE33B}"/>
              </a:ext>
            </a:extLst>
          </p:cNvPr>
          <p:cNvSpPr>
            <a:spLocks noGrp="1"/>
          </p:cNvSpPr>
          <p:nvPr>
            <p:ph type="title"/>
          </p:nvPr>
        </p:nvSpPr>
        <p:spPr/>
        <p:txBody>
          <a:bodyPr/>
          <a:lstStyle/>
          <a:p>
            <a:r>
              <a:rPr lang="en-US" dirty="0"/>
              <a:t>Examples of what you can do after calibrating your camera</a:t>
            </a:r>
            <a:endParaRPr lang="en-IN" dirty="0"/>
          </a:p>
        </p:txBody>
      </p:sp>
      <p:pic>
        <p:nvPicPr>
          <p:cNvPr id="4" name="Picture 3">
            <a:extLst>
              <a:ext uri="{FF2B5EF4-FFF2-40B4-BE49-F238E27FC236}">
                <a16:creationId xmlns:a16="http://schemas.microsoft.com/office/drawing/2014/main" id="{F3317CE2-D70C-40CE-9F93-8275DB026D56}"/>
              </a:ext>
            </a:extLst>
          </p:cNvPr>
          <p:cNvPicPr>
            <a:picLocks noChangeAspect="1"/>
          </p:cNvPicPr>
          <p:nvPr/>
        </p:nvPicPr>
        <p:blipFill rotWithShape="1">
          <a:blip r:embed="rId2"/>
          <a:srcRect l="27961" t="37281" r="8325" b="24531"/>
          <a:stretch/>
        </p:blipFill>
        <p:spPr>
          <a:xfrm>
            <a:off x="550414" y="1811044"/>
            <a:ext cx="10875139" cy="3666477"/>
          </a:xfrm>
          <a:prstGeom prst="rect">
            <a:avLst/>
          </a:prstGeom>
        </p:spPr>
      </p:pic>
    </p:spTree>
    <p:extLst>
      <p:ext uri="{BB962C8B-B14F-4D97-AF65-F5344CB8AC3E}">
        <p14:creationId xmlns:p14="http://schemas.microsoft.com/office/powerpoint/2010/main" val="18878207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5DBAA16-2C7D-425B-9006-F5C2ACD8A233}"/>
              </a:ext>
            </a:extLst>
          </p:cNvPr>
          <p:cNvSpPr txBox="1"/>
          <p:nvPr/>
        </p:nvSpPr>
        <p:spPr>
          <a:xfrm>
            <a:off x="2132511" y="344378"/>
            <a:ext cx="6632665" cy="646331"/>
          </a:xfrm>
          <a:prstGeom prst="rect">
            <a:avLst/>
          </a:prstGeom>
          <a:noFill/>
        </p:spPr>
        <p:txBody>
          <a:bodyPr wrap="square">
            <a:spAutoFit/>
          </a:bodyPr>
          <a:lstStyle/>
          <a:p>
            <a:pPr algn="l"/>
            <a:r>
              <a:rPr lang="en-IN" sz="3600" b="1" i="0" dirty="0">
                <a:solidFill>
                  <a:srgbClr val="292929"/>
                </a:solidFill>
                <a:effectLst/>
                <a:latin typeface="sohne"/>
              </a:rPr>
              <a:t>Measuring Distortion</a:t>
            </a:r>
            <a:endParaRPr lang="en-IN" sz="3600" b="0" i="0" dirty="0">
              <a:solidFill>
                <a:srgbClr val="292929"/>
              </a:solidFill>
              <a:effectLst/>
              <a:latin typeface="sohne"/>
            </a:endParaRPr>
          </a:p>
        </p:txBody>
      </p:sp>
      <p:pic>
        <p:nvPicPr>
          <p:cNvPr id="6" name="Picture 5">
            <a:extLst>
              <a:ext uri="{FF2B5EF4-FFF2-40B4-BE49-F238E27FC236}">
                <a16:creationId xmlns:a16="http://schemas.microsoft.com/office/drawing/2014/main" id="{68959525-EFEE-41E5-BC19-AA698A5891CE}"/>
              </a:ext>
            </a:extLst>
          </p:cNvPr>
          <p:cNvPicPr>
            <a:picLocks noChangeAspect="1"/>
          </p:cNvPicPr>
          <p:nvPr/>
        </p:nvPicPr>
        <p:blipFill rotWithShape="1">
          <a:blip r:embed="rId2"/>
          <a:srcRect l="25179" t="38095" r="26929" b="28381"/>
          <a:stretch/>
        </p:blipFill>
        <p:spPr>
          <a:xfrm>
            <a:off x="0" y="1097279"/>
            <a:ext cx="11844078" cy="4663441"/>
          </a:xfrm>
          <a:prstGeom prst="rect">
            <a:avLst/>
          </a:prstGeom>
        </p:spPr>
      </p:pic>
    </p:spTree>
    <p:extLst>
      <p:ext uri="{BB962C8B-B14F-4D97-AF65-F5344CB8AC3E}">
        <p14:creationId xmlns:p14="http://schemas.microsoft.com/office/powerpoint/2010/main" val="27176201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B2028-2DEC-4EF6-87DA-2B082B4EF3CB}"/>
              </a:ext>
            </a:extLst>
          </p:cNvPr>
          <p:cNvSpPr>
            <a:spLocks noGrp="1"/>
          </p:cNvSpPr>
          <p:nvPr>
            <p:ph type="title"/>
          </p:nvPr>
        </p:nvSpPr>
        <p:spPr/>
        <p:txBody>
          <a:bodyPr/>
          <a:lstStyle/>
          <a:p>
            <a:r>
              <a:rPr lang="en-IN" b="0" i="0" dirty="0" err="1">
                <a:solidFill>
                  <a:srgbClr val="000000"/>
                </a:solidFill>
                <a:effectLst/>
                <a:latin typeface="Helvetica" panose="020B0604020202020204" pitchFamily="34" charset="0"/>
              </a:rPr>
              <a:t>findChessboardCorners</a:t>
            </a:r>
            <a:r>
              <a:rPr lang="en-IN" b="0" i="0" dirty="0">
                <a:solidFill>
                  <a:srgbClr val="000000"/>
                </a:solidFill>
                <a:effectLst/>
                <a:latin typeface="Helvetica" panose="020B0604020202020204" pitchFamily="34" charset="0"/>
              </a:rPr>
              <a:t>()</a:t>
            </a:r>
            <a:br>
              <a:rPr lang="en-IN" b="0" i="0" dirty="0">
                <a:solidFill>
                  <a:srgbClr val="000000"/>
                </a:solidFill>
                <a:effectLst/>
                <a:latin typeface="Helvetica" panose="020B0604020202020204" pitchFamily="34" charset="0"/>
              </a:rPr>
            </a:br>
            <a:endParaRPr lang="en-IN" dirty="0"/>
          </a:p>
        </p:txBody>
      </p:sp>
      <p:graphicFrame>
        <p:nvGraphicFramePr>
          <p:cNvPr id="6" name="Content Placeholder 5">
            <a:extLst>
              <a:ext uri="{FF2B5EF4-FFF2-40B4-BE49-F238E27FC236}">
                <a16:creationId xmlns:a16="http://schemas.microsoft.com/office/drawing/2014/main" id="{6F37D7ED-CFA0-4FE2-AFF3-9E6A779A9E3D}"/>
              </a:ext>
            </a:extLst>
          </p:cNvPr>
          <p:cNvGraphicFramePr>
            <a:graphicFrameLocks noGrp="1"/>
          </p:cNvGraphicFramePr>
          <p:nvPr>
            <p:ph idx="1"/>
            <p:extLst>
              <p:ext uri="{D42A27DB-BD31-4B8C-83A1-F6EECF244321}">
                <p14:modId xmlns:p14="http://schemas.microsoft.com/office/powerpoint/2010/main" val="4152928334"/>
              </p:ext>
            </p:extLst>
          </p:nvPr>
        </p:nvGraphicFramePr>
        <p:xfrm>
          <a:off x="838200" y="1408317"/>
          <a:ext cx="10515600" cy="2834640"/>
        </p:xfrm>
        <a:graphic>
          <a:graphicData uri="http://schemas.openxmlformats.org/drawingml/2006/table">
            <a:tbl>
              <a:tblPr/>
              <a:tblGrid>
                <a:gridCol w="5257800">
                  <a:extLst>
                    <a:ext uri="{9D8B030D-6E8A-4147-A177-3AD203B41FA5}">
                      <a16:colId xmlns:a16="http://schemas.microsoft.com/office/drawing/2014/main" val="3960418689"/>
                    </a:ext>
                  </a:extLst>
                </a:gridCol>
                <a:gridCol w="5257800">
                  <a:extLst>
                    <a:ext uri="{9D8B030D-6E8A-4147-A177-3AD203B41FA5}">
                      <a16:colId xmlns:a16="http://schemas.microsoft.com/office/drawing/2014/main" val="2696318965"/>
                    </a:ext>
                  </a:extLst>
                </a:gridCol>
              </a:tblGrid>
              <a:tr h="0">
                <a:tc>
                  <a:txBody>
                    <a:bodyPr/>
                    <a:lstStyle/>
                    <a:p>
                      <a:pPr fontAlgn="t"/>
                      <a:r>
                        <a:rPr lang="en-IN" b="1">
                          <a:solidFill>
                            <a:srgbClr val="602020"/>
                          </a:solidFill>
                          <a:effectLst/>
                        </a:rPr>
                        <a:t>image</a:t>
                      </a:r>
                    </a:p>
                  </a:txBody>
                  <a:tcPr>
                    <a:lnL>
                      <a:noFill/>
                    </a:lnL>
                    <a:lnR>
                      <a:noFill/>
                    </a:lnR>
                    <a:lnT>
                      <a:noFill/>
                    </a:lnT>
                    <a:lnB>
                      <a:noFill/>
                    </a:lnB>
                  </a:tcPr>
                </a:tc>
                <a:tc>
                  <a:txBody>
                    <a:bodyPr/>
                    <a:lstStyle/>
                    <a:p>
                      <a:r>
                        <a:rPr lang="en-US"/>
                        <a:t>Source chessboard view. It must be an 8-bit grayscale or color image.</a:t>
                      </a:r>
                    </a:p>
                  </a:txBody>
                  <a:tcPr anchor="ctr">
                    <a:lnL>
                      <a:noFill/>
                    </a:lnL>
                    <a:lnR>
                      <a:noFill/>
                    </a:lnR>
                    <a:lnT>
                      <a:noFill/>
                    </a:lnT>
                    <a:lnB>
                      <a:noFill/>
                    </a:lnB>
                  </a:tcPr>
                </a:tc>
                <a:extLst>
                  <a:ext uri="{0D108BD9-81ED-4DB2-BD59-A6C34878D82A}">
                    <a16:rowId xmlns:a16="http://schemas.microsoft.com/office/drawing/2014/main" val="2271472438"/>
                  </a:ext>
                </a:extLst>
              </a:tr>
              <a:tr h="0">
                <a:tc>
                  <a:txBody>
                    <a:bodyPr/>
                    <a:lstStyle/>
                    <a:p>
                      <a:pPr fontAlgn="t"/>
                      <a:r>
                        <a:rPr lang="en-IN" b="1">
                          <a:solidFill>
                            <a:srgbClr val="602020"/>
                          </a:solidFill>
                          <a:effectLst/>
                        </a:rPr>
                        <a:t>patternSize</a:t>
                      </a:r>
                    </a:p>
                  </a:txBody>
                  <a:tcPr>
                    <a:lnL>
                      <a:noFill/>
                    </a:lnL>
                    <a:lnR>
                      <a:noFill/>
                    </a:lnR>
                    <a:lnT>
                      <a:noFill/>
                    </a:lnT>
                    <a:lnB>
                      <a:noFill/>
                    </a:lnB>
                  </a:tcPr>
                </a:tc>
                <a:tc>
                  <a:txBody>
                    <a:bodyPr/>
                    <a:lstStyle/>
                    <a:p>
                      <a:r>
                        <a:rPr lang="en-US"/>
                        <a:t>Number of inner corners per a chessboard row and column ( patternSize = cvSize(points_per_row,points_per_colum) = cvSize(columns,rows) ).</a:t>
                      </a:r>
                    </a:p>
                  </a:txBody>
                  <a:tcPr anchor="ctr">
                    <a:lnL>
                      <a:noFill/>
                    </a:lnL>
                    <a:lnR>
                      <a:noFill/>
                    </a:lnR>
                    <a:lnT>
                      <a:noFill/>
                    </a:lnT>
                    <a:lnB>
                      <a:noFill/>
                    </a:lnB>
                  </a:tcPr>
                </a:tc>
                <a:extLst>
                  <a:ext uri="{0D108BD9-81ED-4DB2-BD59-A6C34878D82A}">
                    <a16:rowId xmlns:a16="http://schemas.microsoft.com/office/drawing/2014/main" val="146755344"/>
                  </a:ext>
                </a:extLst>
              </a:tr>
              <a:tr h="0">
                <a:tc>
                  <a:txBody>
                    <a:bodyPr/>
                    <a:lstStyle/>
                    <a:p>
                      <a:pPr fontAlgn="t"/>
                      <a:r>
                        <a:rPr lang="en-IN" b="1" dirty="0">
                          <a:solidFill>
                            <a:srgbClr val="602020"/>
                          </a:solidFill>
                          <a:effectLst/>
                        </a:rPr>
                        <a:t>corners</a:t>
                      </a:r>
                    </a:p>
                  </a:txBody>
                  <a:tcPr>
                    <a:lnL>
                      <a:noFill/>
                    </a:lnL>
                    <a:lnR>
                      <a:noFill/>
                    </a:lnR>
                    <a:lnT>
                      <a:noFill/>
                    </a:lnT>
                    <a:lnB>
                      <a:noFill/>
                    </a:lnB>
                  </a:tcPr>
                </a:tc>
                <a:tc>
                  <a:txBody>
                    <a:bodyPr/>
                    <a:lstStyle/>
                    <a:p>
                      <a:r>
                        <a:rPr lang="en-US"/>
                        <a:t>Output array of detected corners.</a:t>
                      </a:r>
                    </a:p>
                  </a:txBody>
                  <a:tcPr anchor="ctr">
                    <a:lnL>
                      <a:noFill/>
                    </a:lnL>
                    <a:lnR>
                      <a:noFill/>
                    </a:lnR>
                    <a:lnT>
                      <a:noFill/>
                    </a:lnT>
                    <a:lnB>
                      <a:noFill/>
                    </a:lnB>
                  </a:tcPr>
                </a:tc>
                <a:extLst>
                  <a:ext uri="{0D108BD9-81ED-4DB2-BD59-A6C34878D82A}">
                    <a16:rowId xmlns:a16="http://schemas.microsoft.com/office/drawing/2014/main" val="4065294862"/>
                  </a:ext>
                </a:extLst>
              </a:tr>
              <a:tr h="0">
                <a:tc>
                  <a:txBody>
                    <a:bodyPr/>
                    <a:lstStyle/>
                    <a:p>
                      <a:pPr fontAlgn="t"/>
                      <a:r>
                        <a:rPr lang="en-IN" b="1">
                          <a:solidFill>
                            <a:srgbClr val="602020"/>
                          </a:solidFill>
                          <a:effectLst/>
                        </a:rPr>
                        <a:t>flags</a:t>
                      </a:r>
                    </a:p>
                  </a:txBody>
                  <a:tcPr>
                    <a:lnL>
                      <a:noFill/>
                    </a:lnL>
                    <a:lnR>
                      <a:noFill/>
                    </a:lnR>
                    <a:lnT>
                      <a:noFill/>
                    </a:lnT>
                    <a:lnB>
                      <a:noFill/>
                    </a:lnB>
                  </a:tcPr>
                </a:tc>
                <a:tc>
                  <a:txBody>
                    <a:bodyPr/>
                    <a:lstStyle/>
                    <a:p>
                      <a:r>
                        <a:rPr lang="en-US" dirty="0"/>
                        <a:t>Various operation flags that can be zero or a combination of the following values:</a:t>
                      </a:r>
                    </a:p>
                  </a:txBody>
                  <a:tcPr anchor="ctr">
                    <a:lnL>
                      <a:noFill/>
                    </a:lnL>
                    <a:lnR>
                      <a:noFill/>
                    </a:lnR>
                    <a:lnT>
                      <a:noFill/>
                    </a:lnT>
                    <a:lnB>
                      <a:noFill/>
                    </a:lnB>
                  </a:tcPr>
                </a:tc>
                <a:extLst>
                  <a:ext uri="{0D108BD9-81ED-4DB2-BD59-A6C34878D82A}">
                    <a16:rowId xmlns:a16="http://schemas.microsoft.com/office/drawing/2014/main" val="2262256693"/>
                  </a:ext>
                </a:extLst>
              </a:tr>
            </a:tbl>
          </a:graphicData>
        </a:graphic>
      </p:graphicFrame>
      <p:sp>
        <p:nvSpPr>
          <p:cNvPr id="7" name="Rectangle 2">
            <a:extLst>
              <a:ext uri="{FF2B5EF4-FFF2-40B4-BE49-F238E27FC236}">
                <a16:creationId xmlns:a16="http://schemas.microsoft.com/office/drawing/2014/main" id="{B64EC561-70D2-4E74-9F20-8FCAB2F6F128}"/>
              </a:ext>
            </a:extLst>
          </p:cNvPr>
          <p:cNvSpPr>
            <a:spLocks noChangeArrowheads="1"/>
          </p:cNvSpPr>
          <p:nvPr/>
        </p:nvSpPr>
        <p:spPr bwMode="auto">
          <a:xfrm>
            <a:off x="0" y="-1175657"/>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000000"/>
                </a:solidFill>
                <a:effectLst/>
                <a:latin typeface="Helvetica" panose="020B0604020202020204" pitchFamily="34" charset="0"/>
              </a:rPr>
              <a:t>Parameters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A210FEC6-641C-4D9E-968F-98E615BB27DD}"/>
              </a:ext>
            </a:extLst>
          </p:cNvPr>
          <p:cNvSpPr txBox="1"/>
          <p:nvPr/>
        </p:nvSpPr>
        <p:spPr>
          <a:xfrm>
            <a:off x="718458" y="4329395"/>
            <a:ext cx="11473542" cy="2585323"/>
          </a:xfrm>
          <a:prstGeom prst="rect">
            <a:avLst/>
          </a:prstGeom>
          <a:noFill/>
        </p:spPr>
        <p:txBody>
          <a:bodyPr wrap="square">
            <a:spAutoFit/>
          </a:bodyPr>
          <a:lstStyle/>
          <a:p>
            <a:pPr algn="l">
              <a:buFont typeface="Arial" panose="020B0604020202020204" pitchFamily="34" charset="0"/>
              <a:buChar char="•"/>
            </a:pPr>
            <a:r>
              <a:rPr lang="en-US" b="1" i="0" dirty="0">
                <a:solidFill>
                  <a:srgbClr val="000000"/>
                </a:solidFill>
                <a:effectLst/>
                <a:latin typeface="Helvetica" panose="020B0604020202020204" pitchFamily="34" charset="0"/>
              </a:rPr>
              <a:t>CALIB_CB_ADAPTIVE_THRESH</a:t>
            </a:r>
            <a:r>
              <a:rPr lang="en-US" b="0" i="0" dirty="0">
                <a:solidFill>
                  <a:srgbClr val="000000"/>
                </a:solidFill>
                <a:effectLst/>
                <a:latin typeface="Helvetica" panose="020B0604020202020204" pitchFamily="34" charset="0"/>
              </a:rPr>
              <a:t> Use adaptive thresholding to convert the image to black and white, rather than a fixed threshold level (computed from the average image brightness).</a:t>
            </a:r>
          </a:p>
          <a:p>
            <a:pPr algn="l">
              <a:buFont typeface="Arial" panose="020B0604020202020204" pitchFamily="34" charset="0"/>
              <a:buChar char="•"/>
            </a:pPr>
            <a:r>
              <a:rPr lang="en-US" b="1" i="0" dirty="0">
                <a:solidFill>
                  <a:srgbClr val="000000"/>
                </a:solidFill>
                <a:effectLst/>
                <a:latin typeface="Helvetica" panose="020B0604020202020204" pitchFamily="34" charset="0"/>
              </a:rPr>
              <a:t>CALIB_CB_NORMALIZE_IMAGE</a:t>
            </a:r>
            <a:r>
              <a:rPr lang="en-US" b="0" i="0" dirty="0">
                <a:solidFill>
                  <a:srgbClr val="000000"/>
                </a:solidFill>
                <a:effectLst/>
                <a:latin typeface="Helvetica" panose="020B0604020202020204" pitchFamily="34" charset="0"/>
              </a:rPr>
              <a:t> Normalize the image gamma with equalize Hist before applying fixed or adaptive thresholding.</a:t>
            </a:r>
          </a:p>
          <a:p>
            <a:pPr algn="l">
              <a:buFont typeface="Arial" panose="020B0604020202020204" pitchFamily="34" charset="0"/>
              <a:buChar char="•"/>
            </a:pPr>
            <a:r>
              <a:rPr lang="en-US" b="1" i="0" dirty="0">
                <a:solidFill>
                  <a:srgbClr val="000000"/>
                </a:solidFill>
                <a:effectLst/>
                <a:latin typeface="Helvetica" panose="020B0604020202020204" pitchFamily="34" charset="0"/>
              </a:rPr>
              <a:t>CALIB_CB_FILTER_QUADS</a:t>
            </a:r>
            <a:r>
              <a:rPr lang="en-US" b="0" i="0" dirty="0">
                <a:solidFill>
                  <a:srgbClr val="000000"/>
                </a:solidFill>
                <a:effectLst/>
                <a:latin typeface="Helvetica" panose="020B0604020202020204" pitchFamily="34" charset="0"/>
              </a:rPr>
              <a:t> Use additional criteria (like contour area, perimeter, square-like shape) to filter out false quads extracted at the contour retrieval stage.</a:t>
            </a:r>
          </a:p>
          <a:p>
            <a:pPr algn="l">
              <a:buFont typeface="Arial" panose="020B0604020202020204" pitchFamily="34" charset="0"/>
              <a:buChar char="•"/>
            </a:pPr>
            <a:r>
              <a:rPr lang="en-US" b="1" i="0" dirty="0">
                <a:solidFill>
                  <a:srgbClr val="000000"/>
                </a:solidFill>
                <a:effectLst/>
                <a:latin typeface="Helvetica" panose="020B0604020202020204" pitchFamily="34" charset="0"/>
              </a:rPr>
              <a:t>CALIB_CB_FAST_CHECK</a:t>
            </a:r>
            <a:r>
              <a:rPr lang="en-US" b="0" i="0" dirty="0">
                <a:solidFill>
                  <a:srgbClr val="000000"/>
                </a:solidFill>
                <a:effectLst/>
                <a:latin typeface="Helvetica" panose="020B0604020202020204" pitchFamily="34" charset="0"/>
              </a:rPr>
              <a:t> Run a fast check on the image that looks for chessboard corners, and shortcut the call if none is found. This can drastically speed up the call in the degenerate condition when no chessboard is observed.</a:t>
            </a:r>
          </a:p>
        </p:txBody>
      </p:sp>
    </p:spTree>
    <p:extLst>
      <p:ext uri="{BB962C8B-B14F-4D97-AF65-F5344CB8AC3E}">
        <p14:creationId xmlns:p14="http://schemas.microsoft.com/office/powerpoint/2010/main" val="22399463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3AA8C-0F25-4474-A2DC-8303EE41637C}"/>
              </a:ext>
            </a:extLst>
          </p:cNvPr>
          <p:cNvSpPr>
            <a:spLocks noGrp="1"/>
          </p:cNvSpPr>
          <p:nvPr>
            <p:ph type="title"/>
          </p:nvPr>
        </p:nvSpPr>
        <p:spPr/>
        <p:txBody>
          <a:bodyPr/>
          <a:lstStyle/>
          <a:p>
            <a:r>
              <a:rPr lang="en-IN" b="0" i="0" dirty="0" err="1">
                <a:solidFill>
                  <a:srgbClr val="000000"/>
                </a:solidFill>
                <a:effectLst/>
                <a:latin typeface="Helvetica" panose="020B0604020202020204" pitchFamily="34" charset="0"/>
              </a:rPr>
              <a:t>cornerSubPix</a:t>
            </a:r>
            <a:r>
              <a:rPr lang="en-IN" b="0" i="0" dirty="0">
                <a:solidFill>
                  <a:srgbClr val="000000"/>
                </a:solidFill>
                <a:effectLst/>
                <a:latin typeface="Helvetica" panose="020B0604020202020204" pitchFamily="34" charset="0"/>
              </a:rPr>
              <a:t>()</a:t>
            </a:r>
            <a:br>
              <a:rPr lang="en-IN" b="0" i="0" dirty="0">
                <a:solidFill>
                  <a:srgbClr val="000000"/>
                </a:solidFill>
                <a:effectLst/>
                <a:latin typeface="Helvetica" panose="020B0604020202020204" pitchFamily="34" charset="0"/>
              </a:rPr>
            </a:br>
            <a:endParaRPr lang="en-IN" dirty="0"/>
          </a:p>
        </p:txBody>
      </p:sp>
      <p:sp>
        <p:nvSpPr>
          <p:cNvPr id="3" name="Content Placeholder 2">
            <a:extLst>
              <a:ext uri="{FF2B5EF4-FFF2-40B4-BE49-F238E27FC236}">
                <a16:creationId xmlns:a16="http://schemas.microsoft.com/office/drawing/2014/main" id="{40CBFAED-A9C1-442A-8450-6DDBF279E850}"/>
              </a:ext>
            </a:extLst>
          </p:cNvPr>
          <p:cNvSpPr>
            <a:spLocks noGrp="1"/>
          </p:cNvSpPr>
          <p:nvPr>
            <p:ph idx="1"/>
          </p:nvPr>
        </p:nvSpPr>
        <p:spPr>
          <a:xfrm>
            <a:off x="838200" y="1825625"/>
            <a:ext cx="11353800" cy="4351338"/>
          </a:xfrm>
        </p:spPr>
        <p:txBody>
          <a:bodyPr/>
          <a:lstStyle/>
          <a:p>
            <a:r>
              <a:rPr lang="en-US" dirty="0"/>
              <a:t>corners=</a:t>
            </a:r>
            <a:r>
              <a:rPr lang="en-US" dirty="0" err="1"/>
              <a:t>cv.cornerSubPix</a:t>
            </a:r>
            <a:r>
              <a:rPr lang="en-US" dirty="0"/>
              <a:t> (image, corners, </a:t>
            </a:r>
            <a:r>
              <a:rPr lang="en-US" dirty="0" err="1"/>
              <a:t>winSize</a:t>
            </a:r>
            <a:r>
              <a:rPr lang="en-US" dirty="0"/>
              <a:t>, </a:t>
            </a:r>
            <a:r>
              <a:rPr lang="en-US" dirty="0" err="1"/>
              <a:t>zeroZone</a:t>
            </a:r>
            <a:r>
              <a:rPr lang="en-US" dirty="0"/>
              <a:t>, criteria)</a:t>
            </a:r>
          </a:p>
          <a:p>
            <a:endParaRPr lang="en-IN" dirty="0"/>
          </a:p>
        </p:txBody>
      </p:sp>
      <p:graphicFrame>
        <p:nvGraphicFramePr>
          <p:cNvPr id="7" name="Table 6">
            <a:extLst>
              <a:ext uri="{FF2B5EF4-FFF2-40B4-BE49-F238E27FC236}">
                <a16:creationId xmlns:a16="http://schemas.microsoft.com/office/drawing/2014/main" id="{7FB088F8-FE2B-4D24-B1AA-051373F2630C}"/>
              </a:ext>
            </a:extLst>
          </p:cNvPr>
          <p:cNvGraphicFramePr>
            <a:graphicFrameLocks noGrp="1"/>
          </p:cNvGraphicFramePr>
          <p:nvPr>
            <p:extLst>
              <p:ext uri="{D42A27DB-BD31-4B8C-83A1-F6EECF244321}">
                <p14:modId xmlns:p14="http://schemas.microsoft.com/office/powerpoint/2010/main" val="3111449579"/>
              </p:ext>
            </p:extLst>
          </p:nvPr>
        </p:nvGraphicFramePr>
        <p:xfrm>
          <a:off x="1019267" y="2327768"/>
          <a:ext cx="9940470" cy="4395412"/>
        </p:xfrm>
        <a:graphic>
          <a:graphicData uri="http://schemas.openxmlformats.org/drawingml/2006/table">
            <a:tbl>
              <a:tblPr/>
              <a:tblGrid>
                <a:gridCol w="4970235">
                  <a:extLst>
                    <a:ext uri="{9D8B030D-6E8A-4147-A177-3AD203B41FA5}">
                      <a16:colId xmlns:a16="http://schemas.microsoft.com/office/drawing/2014/main" val="3061865633"/>
                    </a:ext>
                  </a:extLst>
                </a:gridCol>
                <a:gridCol w="4970235">
                  <a:extLst>
                    <a:ext uri="{9D8B030D-6E8A-4147-A177-3AD203B41FA5}">
                      <a16:colId xmlns:a16="http://schemas.microsoft.com/office/drawing/2014/main" val="3747014196"/>
                    </a:ext>
                  </a:extLst>
                </a:gridCol>
              </a:tblGrid>
              <a:tr h="295006">
                <a:tc>
                  <a:txBody>
                    <a:bodyPr/>
                    <a:lstStyle/>
                    <a:p>
                      <a:pPr fontAlgn="t"/>
                      <a:r>
                        <a:rPr lang="en-IN" sz="1500" b="1">
                          <a:solidFill>
                            <a:srgbClr val="602020"/>
                          </a:solidFill>
                          <a:effectLst/>
                        </a:rPr>
                        <a:t>image</a:t>
                      </a:r>
                    </a:p>
                  </a:txBody>
                  <a:tcPr marL="73751" marR="73751" marT="36876" marB="36876">
                    <a:lnL>
                      <a:noFill/>
                    </a:lnL>
                    <a:lnR>
                      <a:noFill/>
                    </a:lnR>
                    <a:lnT>
                      <a:noFill/>
                    </a:lnT>
                    <a:lnB>
                      <a:noFill/>
                    </a:lnB>
                  </a:tcPr>
                </a:tc>
                <a:tc>
                  <a:txBody>
                    <a:bodyPr/>
                    <a:lstStyle/>
                    <a:p>
                      <a:r>
                        <a:rPr lang="en-US" sz="1500"/>
                        <a:t>Input single-channel, 8-bit or float image.</a:t>
                      </a:r>
                    </a:p>
                  </a:txBody>
                  <a:tcPr marL="73751" marR="73751" marT="36876" marB="36876" anchor="ctr">
                    <a:lnL>
                      <a:noFill/>
                    </a:lnL>
                    <a:lnR>
                      <a:noFill/>
                    </a:lnR>
                    <a:lnT>
                      <a:noFill/>
                    </a:lnT>
                    <a:lnB>
                      <a:noFill/>
                    </a:lnB>
                  </a:tcPr>
                </a:tc>
                <a:extLst>
                  <a:ext uri="{0D108BD9-81ED-4DB2-BD59-A6C34878D82A}">
                    <a16:rowId xmlns:a16="http://schemas.microsoft.com/office/drawing/2014/main" val="36860130"/>
                  </a:ext>
                </a:extLst>
              </a:tr>
              <a:tr h="516260">
                <a:tc>
                  <a:txBody>
                    <a:bodyPr/>
                    <a:lstStyle/>
                    <a:p>
                      <a:pPr fontAlgn="t"/>
                      <a:r>
                        <a:rPr lang="en-IN" sz="1500" b="1">
                          <a:solidFill>
                            <a:srgbClr val="602020"/>
                          </a:solidFill>
                          <a:effectLst/>
                        </a:rPr>
                        <a:t>corners</a:t>
                      </a:r>
                    </a:p>
                  </a:txBody>
                  <a:tcPr marL="73751" marR="73751" marT="36876" marB="36876">
                    <a:lnL>
                      <a:noFill/>
                    </a:lnL>
                    <a:lnR>
                      <a:noFill/>
                    </a:lnR>
                    <a:lnT>
                      <a:noFill/>
                    </a:lnT>
                    <a:lnB>
                      <a:noFill/>
                    </a:lnB>
                  </a:tcPr>
                </a:tc>
                <a:tc>
                  <a:txBody>
                    <a:bodyPr/>
                    <a:lstStyle/>
                    <a:p>
                      <a:r>
                        <a:rPr lang="en-US" sz="1500"/>
                        <a:t>Initial coordinates of the input corners and refined coordinates provided for output.</a:t>
                      </a:r>
                    </a:p>
                  </a:txBody>
                  <a:tcPr marL="73751" marR="73751" marT="36876" marB="36876" anchor="ctr">
                    <a:lnL>
                      <a:noFill/>
                    </a:lnL>
                    <a:lnR>
                      <a:noFill/>
                    </a:lnR>
                    <a:lnT>
                      <a:noFill/>
                    </a:lnT>
                    <a:lnB>
                      <a:noFill/>
                    </a:lnB>
                  </a:tcPr>
                </a:tc>
                <a:extLst>
                  <a:ext uri="{0D108BD9-81ED-4DB2-BD59-A6C34878D82A}">
                    <a16:rowId xmlns:a16="http://schemas.microsoft.com/office/drawing/2014/main" val="3051239951"/>
                  </a:ext>
                </a:extLst>
              </a:tr>
              <a:tr h="737515">
                <a:tc>
                  <a:txBody>
                    <a:bodyPr/>
                    <a:lstStyle/>
                    <a:p>
                      <a:pPr fontAlgn="t"/>
                      <a:r>
                        <a:rPr lang="en-IN" sz="1500" b="1" dirty="0" err="1">
                          <a:solidFill>
                            <a:srgbClr val="602020"/>
                          </a:solidFill>
                          <a:effectLst/>
                        </a:rPr>
                        <a:t>winSize</a:t>
                      </a:r>
                      <a:endParaRPr lang="en-IN" sz="1500" b="1" dirty="0">
                        <a:solidFill>
                          <a:srgbClr val="602020"/>
                        </a:solidFill>
                        <a:effectLst/>
                      </a:endParaRPr>
                    </a:p>
                  </a:txBody>
                  <a:tcPr marL="73751" marR="73751" marT="36876" marB="36876">
                    <a:lnL>
                      <a:noFill/>
                    </a:lnL>
                    <a:lnR>
                      <a:noFill/>
                    </a:lnR>
                    <a:lnT>
                      <a:noFill/>
                    </a:lnT>
                    <a:lnB>
                      <a:noFill/>
                    </a:lnB>
                  </a:tcPr>
                </a:tc>
                <a:tc>
                  <a:txBody>
                    <a:bodyPr/>
                    <a:lstStyle/>
                    <a:p>
                      <a:r>
                        <a:rPr lang="en-US" sz="1500"/>
                        <a:t>Half of the side length of the search window. For example, if winSize=Size(5,5) , then a </a:t>
                      </a:r>
                      <a:r>
                        <a:rPr lang="en-US" sz="1500" b="0" i="0" u="none" strike="noStrike">
                          <a:effectLst/>
                          <a:latin typeface="MathJax_Main"/>
                        </a:rPr>
                        <a:t>(5∗2+1)×(5∗2+1)=11×11</a:t>
                      </a:r>
                      <a:r>
                        <a:rPr lang="en-US" sz="1500"/>
                        <a:t> search window is used.</a:t>
                      </a:r>
                    </a:p>
                  </a:txBody>
                  <a:tcPr marL="73751" marR="73751" marT="36876" marB="36876" anchor="ctr">
                    <a:lnL>
                      <a:noFill/>
                    </a:lnL>
                    <a:lnR>
                      <a:noFill/>
                    </a:lnR>
                    <a:lnT>
                      <a:noFill/>
                    </a:lnT>
                    <a:lnB>
                      <a:noFill/>
                    </a:lnB>
                  </a:tcPr>
                </a:tc>
                <a:extLst>
                  <a:ext uri="{0D108BD9-81ED-4DB2-BD59-A6C34878D82A}">
                    <a16:rowId xmlns:a16="http://schemas.microsoft.com/office/drawing/2014/main" val="872399394"/>
                  </a:ext>
                </a:extLst>
              </a:tr>
              <a:tr h="1401278">
                <a:tc>
                  <a:txBody>
                    <a:bodyPr/>
                    <a:lstStyle/>
                    <a:p>
                      <a:pPr fontAlgn="t"/>
                      <a:r>
                        <a:rPr lang="en-IN" sz="1500" b="1">
                          <a:solidFill>
                            <a:srgbClr val="602020"/>
                          </a:solidFill>
                          <a:effectLst/>
                        </a:rPr>
                        <a:t>zeroZone</a:t>
                      </a:r>
                    </a:p>
                  </a:txBody>
                  <a:tcPr marL="73751" marR="73751" marT="36876" marB="36876">
                    <a:lnL>
                      <a:noFill/>
                    </a:lnL>
                    <a:lnR>
                      <a:noFill/>
                    </a:lnR>
                    <a:lnT>
                      <a:noFill/>
                    </a:lnT>
                    <a:lnB>
                      <a:noFill/>
                    </a:lnB>
                  </a:tcPr>
                </a:tc>
                <a:tc>
                  <a:txBody>
                    <a:bodyPr/>
                    <a:lstStyle/>
                    <a:p>
                      <a:r>
                        <a:rPr lang="en-US" sz="1500"/>
                        <a:t>Half of the size of the dead region in the middle of the search zone over which the summation in the formula below is not done. It is used sometimes to avoid possible singularities of the autocorrelation matrix. The value of (-1,-1) indicates that there is no such a size.</a:t>
                      </a:r>
                    </a:p>
                  </a:txBody>
                  <a:tcPr marL="73751" marR="73751" marT="36876" marB="36876" anchor="ctr">
                    <a:lnL>
                      <a:noFill/>
                    </a:lnL>
                    <a:lnR>
                      <a:noFill/>
                    </a:lnR>
                    <a:lnT>
                      <a:noFill/>
                    </a:lnT>
                    <a:lnB>
                      <a:noFill/>
                    </a:lnB>
                  </a:tcPr>
                </a:tc>
                <a:extLst>
                  <a:ext uri="{0D108BD9-81ED-4DB2-BD59-A6C34878D82A}">
                    <a16:rowId xmlns:a16="http://schemas.microsoft.com/office/drawing/2014/main" val="3122985678"/>
                  </a:ext>
                </a:extLst>
              </a:tr>
              <a:tr h="1401278">
                <a:tc>
                  <a:txBody>
                    <a:bodyPr/>
                    <a:lstStyle/>
                    <a:p>
                      <a:pPr fontAlgn="t"/>
                      <a:r>
                        <a:rPr lang="en-IN" sz="1500" b="1">
                          <a:solidFill>
                            <a:srgbClr val="602020"/>
                          </a:solidFill>
                          <a:effectLst/>
                        </a:rPr>
                        <a:t>criteria</a:t>
                      </a:r>
                    </a:p>
                  </a:txBody>
                  <a:tcPr marL="73751" marR="73751" marT="36876" marB="36876">
                    <a:lnL>
                      <a:noFill/>
                    </a:lnL>
                    <a:lnR>
                      <a:noFill/>
                    </a:lnR>
                    <a:lnT>
                      <a:noFill/>
                    </a:lnT>
                    <a:lnB>
                      <a:noFill/>
                    </a:lnB>
                  </a:tcPr>
                </a:tc>
                <a:tc>
                  <a:txBody>
                    <a:bodyPr/>
                    <a:lstStyle/>
                    <a:p>
                      <a:r>
                        <a:rPr lang="en-US" sz="1500" dirty="0"/>
                        <a:t>Criteria for termination of the iterative process of corner refinement. That is, the process of corner position refinement stops either after </a:t>
                      </a:r>
                      <a:r>
                        <a:rPr lang="en-US" sz="1500" dirty="0" err="1"/>
                        <a:t>criteria.maxCount</a:t>
                      </a:r>
                      <a:r>
                        <a:rPr lang="en-US" sz="1500" dirty="0"/>
                        <a:t> iterations or when the corner position moves by less than </a:t>
                      </a:r>
                      <a:r>
                        <a:rPr lang="en-US" sz="1500" dirty="0" err="1"/>
                        <a:t>criteria.epsilon</a:t>
                      </a:r>
                      <a:r>
                        <a:rPr lang="en-US" sz="1500" dirty="0"/>
                        <a:t> on some iteration.</a:t>
                      </a:r>
                    </a:p>
                  </a:txBody>
                  <a:tcPr marL="73751" marR="73751" marT="36876" marB="36876" anchor="ctr">
                    <a:lnL>
                      <a:noFill/>
                    </a:lnL>
                    <a:lnR>
                      <a:noFill/>
                    </a:lnR>
                    <a:lnT>
                      <a:noFill/>
                    </a:lnT>
                    <a:lnB>
                      <a:noFill/>
                    </a:lnB>
                  </a:tcPr>
                </a:tc>
                <a:extLst>
                  <a:ext uri="{0D108BD9-81ED-4DB2-BD59-A6C34878D82A}">
                    <a16:rowId xmlns:a16="http://schemas.microsoft.com/office/drawing/2014/main" val="164952652"/>
                  </a:ext>
                </a:extLst>
              </a:tr>
            </a:tbl>
          </a:graphicData>
        </a:graphic>
      </p:graphicFrame>
      <p:sp>
        <p:nvSpPr>
          <p:cNvPr id="8" name="Rectangle 1">
            <a:extLst>
              <a:ext uri="{FF2B5EF4-FFF2-40B4-BE49-F238E27FC236}">
                <a16:creationId xmlns:a16="http://schemas.microsoft.com/office/drawing/2014/main" id="{05D85079-29F7-461D-85CC-1CE49F0795C3}"/>
              </a:ext>
            </a:extLst>
          </p:cNvPr>
          <p:cNvSpPr>
            <a:spLocks noChangeArrowheads="1"/>
          </p:cNvSpPr>
          <p:nvPr/>
        </p:nvSpPr>
        <p:spPr bwMode="auto">
          <a:xfrm>
            <a:off x="1019766" y="2327204"/>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indent="-457200"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000000"/>
                </a:solidFill>
                <a:effectLst/>
                <a:latin typeface="Helvetica" panose="020B0604020202020204" pitchFamily="34" charset="0"/>
              </a:rPr>
              <a:t>Parameters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91892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95F6E-7AAC-4534-843D-6428AB1C1727}"/>
              </a:ext>
            </a:extLst>
          </p:cNvPr>
          <p:cNvSpPr>
            <a:spLocks noGrp="1"/>
          </p:cNvSpPr>
          <p:nvPr>
            <p:ph type="title"/>
          </p:nvPr>
        </p:nvSpPr>
        <p:spPr/>
        <p:txBody>
          <a:bodyPr/>
          <a:lstStyle/>
          <a:p>
            <a:r>
              <a:rPr lang="en-US" dirty="0"/>
              <a:t>Transformation</a:t>
            </a:r>
            <a:endParaRPr lang="en-IN"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E482AD36-A1B3-4976-BBFE-6800088D871E}"/>
                  </a:ext>
                </a:extLst>
              </p:cNvPr>
              <p:cNvSpPr txBox="1"/>
              <p:nvPr/>
            </p:nvSpPr>
            <p:spPr>
              <a:xfrm>
                <a:off x="2148396" y="1509204"/>
                <a:ext cx="7880812" cy="2745047"/>
              </a:xfrm>
              <a:prstGeom prst="rect">
                <a:avLst/>
              </a:prstGeom>
              <a:noFill/>
            </p:spPr>
            <p:txBody>
              <a:bodyPr wrap="none" lIns="0" tIns="0" rIns="0" bIns="0" rtlCol="0">
                <a:spAutoFit/>
              </a:bodyPr>
              <a:lstStyle/>
              <a:p>
                <a14:m>
                  <m:oMath xmlns:m="http://schemas.openxmlformats.org/officeDocument/2006/math">
                    <m:d>
                      <m:dPr>
                        <m:begChr m:val="["/>
                        <m:endChr m:val="]"/>
                        <m:ctrlPr>
                          <a:rPr lang="en-IN" sz="5400" i="1" smtClean="0">
                            <a:latin typeface="Cambria Math" panose="02040503050406030204" pitchFamily="18" charset="0"/>
                          </a:rPr>
                        </m:ctrlPr>
                      </m:dPr>
                      <m:e>
                        <m:m>
                          <m:mPr>
                            <m:mcs>
                              <m:mc>
                                <m:mcPr>
                                  <m:count m:val="1"/>
                                  <m:mcJc m:val="center"/>
                                </m:mcPr>
                              </m:mc>
                            </m:mcs>
                            <m:ctrlPr>
                              <a:rPr lang="en-IN" sz="5400" b="0" i="1" smtClean="0">
                                <a:latin typeface="Cambria Math" panose="02040503050406030204" pitchFamily="18" charset="0"/>
                              </a:rPr>
                            </m:ctrlPr>
                          </m:mPr>
                          <m:mr>
                            <m:e>
                              <m:r>
                                <m:rPr>
                                  <m:brk m:alnAt="7"/>
                                </m:rPr>
                                <a:rPr lang="en-US" sz="5400" b="0" i="1" smtClean="0">
                                  <a:latin typeface="Cambria Math" panose="02040503050406030204" pitchFamily="18" charset="0"/>
                                </a:rPr>
                                <m:t>𝑠</m:t>
                              </m:r>
                              <m:r>
                                <a:rPr lang="en-US" sz="5400" b="0" i="1" smtClean="0">
                                  <a:latin typeface="Cambria Math" panose="02040503050406030204" pitchFamily="18" charset="0"/>
                                </a:rPr>
                                <m:t>𝑥</m:t>
                              </m:r>
                            </m:e>
                          </m:mr>
                          <m:mr>
                            <m:e>
                              <m:m>
                                <m:mPr>
                                  <m:mcs>
                                    <m:mc>
                                      <m:mcPr>
                                        <m:count m:val="1"/>
                                        <m:mcJc m:val="center"/>
                                      </m:mcPr>
                                    </m:mc>
                                  </m:mcs>
                                  <m:ctrlPr>
                                    <a:rPr lang="en-IN" sz="5400" i="1" smtClean="0">
                                      <a:latin typeface="Cambria Math" panose="02040503050406030204" pitchFamily="18" charset="0"/>
                                    </a:rPr>
                                  </m:ctrlPr>
                                </m:mPr>
                                <m:mr>
                                  <m:e>
                                    <m:r>
                                      <m:rPr>
                                        <m:brk m:alnAt="7"/>
                                      </m:rPr>
                                      <a:rPr lang="en-US" sz="5400" b="0" i="1" smtClean="0">
                                        <a:latin typeface="Cambria Math" panose="02040503050406030204" pitchFamily="18" charset="0"/>
                                      </a:rPr>
                                      <m:t>𝑠</m:t>
                                    </m:r>
                                    <m:r>
                                      <a:rPr lang="en-US" sz="5400" b="0" i="1" smtClean="0">
                                        <a:latin typeface="Cambria Math" panose="02040503050406030204" pitchFamily="18" charset="0"/>
                                      </a:rPr>
                                      <m:t>𝑦</m:t>
                                    </m:r>
                                  </m:e>
                                </m:mr>
                                <m:mr>
                                  <m:e>
                                    <m:r>
                                      <a:rPr lang="en-US" sz="5400" b="0" i="1" smtClean="0">
                                        <a:latin typeface="Cambria Math" panose="02040503050406030204" pitchFamily="18" charset="0"/>
                                      </a:rPr>
                                      <m:t>1</m:t>
                                    </m:r>
                                  </m:e>
                                </m:mr>
                              </m:m>
                            </m:e>
                          </m:mr>
                        </m:m>
                      </m:e>
                    </m:d>
                  </m:oMath>
                </a14:m>
                <a:r>
                  <a:rPr lang="en-IN" sz="5400" dirty="0"/>
                  <a:t> = [</a:t>
                </a:r>
                <a:r>
                  <a:rPr lang="en-IN" sz="5400" baseline="30000" dirty="0" err="1"/>
                  <a:t>s</a:t>
                </a:r>
                <a:r>
                  <a:rPr lang="en-IN" sz="5400" dirty="0" err="1"/>
                  <a:t>H</a:t>
                </a:r>
                <a:r>
                  <a:rPr lang="en-IN" sz="5400" baseline="-25000" dirty="0" err="1"/>
                  <a:t>c</a:t>
                </a:r>
                <a:r>
                  <a:rPr lang="en-IN" sz="5400" baseline="-25000" dirty="0"/>
                  <a:t>    </a:t>
                </a:r>
                <a:r>
                  <a:rPr lang="en-IN" sz="5400" dirty="0"/>
                  <a:t> </a:t>
                </a:r>
                <a:r>
                  <a:rPr lang="en-IN" sz="5400" baseline="30000" dirty="0" err="1"/>
                  <a:t>c</a:t>
                </a:r>
                <a:r>
                  <a:rPr lang="en-IN" sz="5400" dirty="0" err="1"/>
                  <a:t>H</a:t>
                </a:r>
                <a:r>
                  <a:rPr lang="en-IN" sz="5400" baseline="-25000" dirty="0" err="1"/>
                  <a:t>k</a:t>
                </a:r>
                <a:r>
                  <a:rPr lang="en-IN" sz="5400" dirty="0"/>
                  <a:t>   </a:t>
                </a:r>
                <a:r>
                  <a:rPr lang="en-IN" sz="5400" baseline="30000" dirty="0" err="1"/>
                  <a:t>k</a:t>
                </a:r>
                <a:r>
                  <a:rPr lang="en-IN" sz="5400" dirty="0" err="1"/>
                  <a:t>H</a:t>
                </a:r>
                <a:r>
                  <a:rPr lang="en-IN" sz="5400" baseline="-25000" dirty="0" err="1"/>
                  <a:t>o</a:t>
                </a:r>
                <a:r>
                  <a:rPr lang="en-IN" sz="5400" dirty="0"/>
                  <a:t>]     </a:t>
                </a:r>
                <a14:m>
                  <m:oMath xmlns:m="http://schemas.openxmlformats.org/officeDocument/2006/math">
                    <m:d>
                      <m:dPr>
                        <m:begChr m:val="["/>
                        <m:endChr m:val="]"/>
                        <m:ctrlPr>
                          <a:rPr lang="en-IN" sz="5400" i="1">
                            <a:latin typeface="Cambria Math" panose="02040503050406030204" pitchFamily="18" charset="0"/>
                          </a:rPr>
                        </m:ctrlPr>
                      </m:dPr>
                      <m:e>
                        <m:m>
                          <m:mPr>
                            <m:mcs>
                              <m:mc>
                                <m:mcPr>
                                  <m:count m:val="1"/>
                                  <m:mcJc m:val="center"/>
                                </m:mcPr>
                              </m:mc>
                            </m:mcs>
                            <m:ctrlPr>
                              <a:rPr lang="en-IN" sz="5400" i="1">
                                <a:latin typeface="Cambria Math" panose="02040503050406030204" pitchFamily="18" charset="0"/>
                              </a:rPr>
                            </m:ctrlPr>
                          </m:mPr>
                          <m:mr>
                            <m:e>
                              <m:r>
                                <m:rPr>
                                  <m:brk m:alnAt="7"/>
                                </m:rPr>
                                <a:rPr lang="en-US" sz="5400" b="0" i="1" smtClean="0">
                                  <a:latin typeface="Cambria Math" panose="02040503050406030204" pitchFamily="18" charset="0"/>
                                </a:rPr>
                                <m:t>𝑋</m:t>
                              </m:r>
                            </m:e>
                          </m:mr>
                          <m:mr>
                            <m:e>
                              <m:m>
                                <m:mPr>
                                  <m:mcs>
                                    <m:mc>
                                      <m:mcPr>
                                        <m:count m:val="1"/>
                                        <m:mcJc m:val="center"/>
                                      </m:mcPr>
                                    </m:mc>
                                  </m:mcs>
                                  <m:ctrlPr>
                                    <a:rPr lang="en-IN" sz="5400" i="1" smtClean="0">
                                      <a:latin typeface="Cambria Math" panose="02040503050406030204" pitchFamily="18" charset="0"/>
                                    </a:rPr>
                                  </m:ctrlPr>
                                </m:mPr>
                                <m:mr>
                                  <m:e>
                                    <m:m>
                                      <m:mPr>
                                        <m:mcs>
                                          <m:mc>
                                            <m:mcPr>
                                              <m:count m:val="1"/>
                                              <m:mcJc m:val="center"/>
                                            </m:mcPr>
                                          </m:mc>
                                        </m:mcs>
                                        <m:ctrlPr>
                                          <a:rPr lang="en-IN" sz="5400" i="1" smtClean="0">
                                            <a:latin typeface="Cambria Math" panose="02040503050406030204" pitchFamily="18" charset="0"/>
                                          </a:rPr>
                                        </m:ctrlPr>
                                      </m:mPr>
                                      <m:mr>
                                        <m:e>
                                          <m:r>
                                            <m:rPr>
                                              <m:brk m:alnAt="7"/>
                                            </m:rPr>
                                            <a:rPr lang="en-US" sz="5400" b="0" i="1" smtClean="0">
                                              <a:latin typeface="Cambria Math" panose="02040503050406030204" pitchFamily="18" charset="0"/>
                                            </a:rPr>
                                            <m:t>𝑌</m:t>
                                          </m:r>
                                        </m:e>
                                      </m:mr>
                                      <m:mr>
                                        <m:e>
                                          <m:r>
                                            <a:rPr lang="en-US" sz="5400" b="0" i="1" smtClean="0">
                                              <a:latin typeface="Cambria Math" panose="02040503050406030204" pitchFamily="18" charset="0"/>
                                            </a:rPr>
                                            <m:t>𝑍</m:t>
                                          </m:r>
                                        </m:e>
                                      </m:mr>
                                    </m:m>
                                  </m:e>
                                </m:mr>
                                <m:mr>
                                  <m:e>
                                    <m:r>
                                      <a:rPr lang="en-US" sz="5400" i="1">
                                        <a:latin typeface="Cambria Math" panose="02040503050406030204" pitchFamily="18" charset="0"/>
                                      </a:rPr>
                                      <m:t>1</m:t>
                                    </m:r>
                                  </m:e>
                                </m:mr>
                              </m:m>
                            </m:e>
                          </m:mr>
                        </m:m>
                      </m:e>
                    </m:d>
                  </m:oMath>
                </a14:m>
                <a:r>
                  <a:rPr lang="en-IN" sz="5400" dirty="0"/>
                  <a:t> </a:t>
                </a:r>
              </a:p>
            </p:txBody>
          </p:sp>
        </mc:Choice>
        <mc:Fallback xmlns="">
          <p:sp>
            <p:nvSpPr>
              <p:cNvPr id="5" name="TextBox 4">
                <a:extLst>
                  <a:ext uri="{FF2B5EF4-FFF2-40B4-BE49-F238E27FC236}">
                    <a16:creationId xmlns:a16="http://schemas.microsoft.com/office/drawing/2014/main" id="{E482AD36-A1B3-4976-BBFE-6800088D871E}"/>
                  </a:ext>
                </a:extLst>
              </p:cNvPr>
              <p:cNvSpPr txBox="1">
                <a:spLocks noRot="1" noChangeAspect="1" noMove="1" noResize="1" noEditPoints="1" noAdjustHandles="1" noChangeArrowheads="1" noChangeShapeType="1" noTextEdit="1"/>
              </p:cNvSpPr>
              <p:nvPr/>
            </p:nvSpPr>
            <p:spPr>
              <a:xfrm>
                <a:off x="2148396" y="1509204"/>
                <a:ext cx="7880812" cy="2745047"/>
              </a:xfrm>
              <a:prstGeom prst="rect">
                <a:avLst/>
              </a:prstGeom>
              <a:blipFill>
                <a:blip r:embed="rId2"/>
                <a:stretch>
                  <a:fillRect/>
                </a:stretch>
              </a:blipFill>
            </p:spPr>
            <p:txBody>
              <a:bodyPr/>
              <a:lstStyle/>
              <a:p>
                <a:r>
                  <a:rPr lang="en-IN">
                    <a:noFill/>
                  </a:rPr>
                  <a:t> </a:t>
                </a:r>
              </a:p>
            </p:txBody>
          </p:sp>
        </mc:Fallback>
      </mc:AlternateContent>
      <p:sp>
        <p:nvSpPr>
          <p:cNvPr id="8" name="TextBox 7">
            <a:extLst>
              <a:ext uri="{FF2B5EF4-FFF2-40B4-BE49-F238E27FC236}">
                <a16:creationId xmlns:a16="http://schemas.microsoft.com/office/drawing/2014/main" id="{A73F84B1-D06E-4271-B577-232588C81D4F}"/>
              </a:ext>
            </a:extLst>
          </p:cNvPr>
          <p:cNvSpPr txBox="1"/>
          <p:nvPr/>
        </p:nvSpPr>
        <p:spPr>
          <a:xfrm>
            <a:off x="9126244" y="4429957"/>
            <a:ext cx="1562470" cy="646331"/>
          </a:xfrm>
          <a:prstGeom prst="rect">
            <a:avLst/>
          </a:prstGeom>
          <a:noFill/>
        </p:spPr>
        <p:txBody>
          <a:bodyPr wrap="square" rtlCol="0">
            <a:spAutoFit/>
          </a:bodyPr>
          <a:lstStyle/>
          <a:p>
            <a:r>
              <a:rPr lang="en-US" dirty="0"/>
              <a:t>In the Object System</a:t>
            </a:r>
            <a:endParaRPr lang="en-IN" dirty="0"/>
          </a:p>
        </p:txBody>
      </p:sp>
      <p:sp>
        <p:nvSpPr>
          <p:cNvPr id="9" name="TextBox 8">
            <a:extLst>
              <a:ext uri="{FF2B5EF4-FFF2-40B4-BE49-F238E27FC236}">
                <a16:creationId xmlns:a16="http://schemas.microsoft.com/office/drawing/2014/main" id="{91FDBCDD-2F34-452A-9FBB-EAED4F7EF4F4}"/>
              </a:ext>
            </a:extLst>
          </p:cNvPr>
          <p:cNvSpPr txBox="1"/>
          <p:nvPr/>
        </p:nvSpPr>
        <p:spPr>
          <a:xfrm>
            <a:off x="7281170" y="3429000"/>
            <a:ext cx="1562470" cy="646331"/>
          </a:xfrm>
          <a:prstGeom prst="rect">
            <a:avLst/>
          </a:prstGeom>
          <a:noFill/>
        </p:spPr>
        <p:txBody>
          <a:bodyPr wrap="square" rtlCol="0">
            <a:spAutoFit/>
          </a:bodyPr>
          <a:lstStyle/>
          <a:p>
            <a:r>
              <a:rPr lang="en-US" dirty="0"/>
              <a:t>Object to Camera</a:t>
            </a:r>
            <a:endParaRPr lang="en-IN" dirty="0"/>
          </a:p>
        </p:txBody>
      </p:sp>
      <p:sp>
        <p:nvSpPr>
          <p:cNvPr id="10" name="TextBox 9">
            <a:extLst>
              <a:ext uri="{FF2B5EF4-FFF2-40B4-BE49-F238E27FC236}">
                <a16:creationId xmlns:a16="http://schemas.microsoft.com/office/drawing/2014/main" id="{C1ECB574-CA62-4B68-8A4F-BB6391A8F125}"/>
              </a:ext>
            </a:extLst>
          </p:cNvPr>
          <p:cNvSpPr txBox="1"/>
          <p:nvPr/>
        </p:nvSpPr>
        <p:spPr>
          <a:xfrm>
            <a:off x="5640280" y="3439354"/>
            <a:ext cx="1562470" cy="646331"/>
          </a:xfrm>
          <a:prstGeom prst="rect">
            <a:avLst/>
          </a:prstGeom>
          <a:noFill/>
        </p:spPr>
        <p:txBody>
          <a:bodyPr wrap="square" rtlCol="0">
            <a:spAutoFit/>
          </a:bodyPr>
          <a:lstStyle/>
          <a:p>
            <a:r>
              <a:rPr lang="en-US" dirty="0"/>
              <a:t> Camera to Image</a:t>
            </a:r>
            <a:endParaRPr lang="en-IN" dirty="0"/>
          </a:p>
        </p:txBody>
      </p:sp>
      <p:sp>
        <p:nvSpPr>
          <p:cNvPr id="11" name="TextBox 10">
            <a:extLst>
              <a:ext uri="{FF2B5EF4-FFF2-40B4-BE49-F238E27FC236}">
                <a16:creationId xmlns:a16="http://schemas.microsoft.com/office/drawing/2014/main" id="{A74329F2-B8DC-4B24-B93E-7C8E25BE1E45}"/>
              </a:ext>
            </a:extLst>
          </p:cNvPr>
          <p:cNvSpPr txBox="1"/>
          <p:nvPr/>
        </p:nvSpPr>
        <p:spPr>
          <a:xfrm>
            <a:off x="4150310" y="3387565"/>
            <a:ext cx="1562470" cy="646331"/>
          </a:xfrm>
          <a:prstGeom prst="rect">
            <a:avLst/>
          </a:prstGeom>
          <a:noFill/>
        </p:spPr>
        <p:txBody>
          <a:bodyPr wrap="square" rtlCol="0">
            <a:spAutoFit/>
          </a:bodyPr>
          <a:lstStyle/>
          <a:p>
            <a:r>
              <a:rPr lang="en-US" dirty="0"/>
              <a:t>  Image to sensor</a:t>
            </a:r>
            <a:endParaRPr lang="en-IN" dirty="0"/>
          </a:p>
        </p:txBody>
      </p:sp>
      <p:sp>
        <p:nvSpPr>
          <p:cNvPr id="12" name="TextBox 11">
            <a:extLst>
              <a:ext uri="{FF2B5EF4-FFF2-40B4-BE49-F238E27FC236}">
                <a16:creationId xmlns:a16="http://schemas.microsoft.com/office/drawing/2014/main" id="{0A90BC6F-5691-4EB3-9476-2CEAED1093EB}"/>
              </a:ext>
            </a:extLst>
          </p:cNvPr>
          <p:cNvSpPr txBox="1"/>
          <p:nvPr/>
        </p:nvSpPr>
        <p:spPr>
          <a:xfrm>
            <a:off x="1950124" y="4054870"/>
            <a:ext cx="1562470" cy="646331"/>
          </a:xfrm>
          <a:prstGeom prst="rect">
            <a:avLst/>
          </a:prstGeom>
          <a:noFill/>
        </p:spPr>
        <p:txBody>
          <a:bodyPr wrap="square" rtlCol="0">
            <a:spAutoFit/>
          </a:bodyPr>
          <a:lstStyle/>
          <a:p>
            <a:r>
              <a:rPr lang="en-US" dirty="0"/>
              <a:t>In the sensor Systems</a:t>
            </a:r>
            <a:endParaRPr lang="en-IN" dirty="0"/>
          </a:p>
        </p:txBody>
      </p:sp>
    </p:spTree>
    <p:extLst>
      <p:ext uri="{BB962C8B-B14F-4D97-AF65-F5344CB8AC3E}">
        <p14:creationId xmlns:p14="http://schemas.microsoft.com/office/powerpoint/2010/main" val="4612384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66B495-5866-48BE-9A59-356A70BEB78E}"/>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l="26942" t="26796" r="35412" b="31003"/>
          <a:stretch/>
        </p:blipFill>
        <p:spPr>
          <a:xfrm>
            <a:off x="2361461" y="1119861"/>
            <a:ext cx="7324077" cy="4618277"/>
          </a:xfrm>
          <a:prstGeom prst="rect">
            <a:avLst/>
          </a:prstGeom>
        </p:spPr>
      </p:pic>
    </p:spTree>
    <p:extLst>
      <p:ext uri="{BB962C8B-B14F-4D97-AF65-F5344CB8AC3E}">
        <p14:creationId xmlns:p14="http://schemas.microsoft.com/office/powerpoint/2010/main" val="1518280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95F6E-7AAC-4534-843D-6428AB1C1727}"/>
              </a:ext>
            </a:extLst>
          </p:cNvPr>
          <p:cNvSpPr>
            <a:spLocks noGrp="1"/>
          </p:cNvSpPr>
          <p:nvPr>
            <p:ph type="title"/>
          </p:nvPr>
        </p:nvSpPr>
        <p:spPr/>
        <p:txBody>
          <a:bodyPr/>
          <a:lstStyle/>
          <a:p>
            <a:r>
              <a:rPr lang="en-US" dirty="0"/>
              <a:t>Camera Calibration</a:t>
            </a:r>
            <a:endParaRPr lang="en-IN" dirty="0"/>
          </a:p>
        </p:txBody>
      </p:sp>
      <p:sp>
        <p:nvSpPr>
          <p:cNvPr id="3" name="Content Placeholder 2">
            <a:extLst>
              <a:ext uri="{FF2B5EF4-FFF2-40B4-BE49-F238E27FC236}">
                <a16:creationId xmlns:a16="http://schemas.microsoft.com/office/drawing/2014/main" id="{D78F6492-6B53-4462-8309-23C1897DB1F7}"/>
              </a:ext>
            </a:extLst>
          </p:cNvPr>
          <p:cNvSpPr>
            <a:spLocks noGrp="1"/>
          </p:cNvSpPr>
          <p:nvPr>
            <p:ph idx="1"/>
          </p:nvPr>
        </p:nvSpPr>
        <p:spPr/>
        <p:txBody>
          <a:bodyPr/>
          <a:lstStyle/>
          <a:p>
            <a:r>
              <a:rPr lang="en-US" dirty="0"/>
              <a:t>To determine extrinsic and intrinsic parameters of camera</a:t>
            </a:r>
          </a:p>
          <a:p>
            <a:r>
              <a:rPr lang="en-US" dirty="0"/>
              <a:t>Extrinsic </a:t>
            </a:r>
          </a:p>
          <a:p>
            <a:pPr lvl="1"/>
            <a:r>
              <a:rPr lang="en-US" dirty="0"/>
              <a:t>3D location and orientation of camera</a:t>
            </a:r>
          </a:p>
          <a:p>
            <a:pPr marL="0" lvl="1" indent="0"/>
            <a:r>
              <a:rPr lang="en-US" dirty="0"/>
              <a:t>Intrinsic</a:t>
            </a:r>
          </a:p>
          <a:p>
            <a:pPr marL="457200" lvl="2" indent="0"/>
            <a:r>
              <a:rPr lang="en-US" dirty="0"/>
              <a:t>Focal Length</a:t>
            </a:r>
          </a:p>
          <a:p>
            <a:pPr marL="457200" lvl="2" indent="0"/>
            <a:r>
              <a:rPr lang="en-US" dirty="0"/>
              <a:t>The size of the pixel</a:t>
            </a:r>
          </a:p>
        </p:txBody>
      </p:sp>
    </p:spTree>
    <p:extLst>
      <p:ext uri="{BB962C8B-B14F-4D97-AF65-F5344CB8AC3E}">
        <p14:creationId xmlns:p14="http://schemas.microsoft.com/office/powerpoint/2010/main" val="2789460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95F6E-7AAC-4534-843D-6428AB1C1727}"/>
              </a:ext>
            </a:extLst>
          </p:cNvPr>
          <p:cNvSpPr>
            <a:spLocks noGrp="1"/>
          </p:cNvSpPr>
          <p:nvPr>
            <p:ph type="title"/>
          </p:nvPr>
        </p:nvSpPr>
        <p:spPr/>
        <p:txBody>
          <a:bodyPr/>
          <a:lstStyle/>
          <a:p>
            <a:r>
              <a:rPr lang="en-US" dirty="0"/>
              <a:t>Application : Object Transfer</a:t>
            </a:r>
            <a:endParaRPr lang="en-IN" dirty="0"/>
          </a:p>
        </p:txBody>
      </p:sp>
      <p:pic>
        <p:nvPicPr>
          <p:cNvPr id="4" name="Picture 3">
            <a:extLst>
              <a:ext uri="{FF2B5EF4-FFF2-40B4-BE49-F238E27FC236}">
                <a16:creationId xmlns:a16="http://schemas.microsoft.com/office/drawing/2014/main" id="{77577653-190B-4085-AC53-E2DAE4C533EB}"/>
              </a:ext>
            </a:extLst>
          </p:cNvPr>
          <p:cNvPicPr>
            <a:picLocks noChangeAspect="1"/>
          </p:cNvPicPr>
          <p:nvPr/>
        </p:nvPicPr>
        <p:blipFill rotWithShape="1">
          <a:blip r:embed="rId2"/>
          <a:srcRect l="20909" t="35953" r="36477" b="17964"/>
          <a:stretch/>
        </p:blipFill>
        <p:spPr>
          <a:xfrm>
            <a:off x="498763" y="1690688"/>
            <a:ext cx="6012873" cy="3655826"/>
          </a:xfrm>
          <a:prstGeom prst="rect">
            <a:avLst/>
          </a:prstGeom>
        </p:spPr>
      </p:pic>
      <p:pic>
        <p:nvPicPr>
          <p:cNvPr id="5" name="Picture 4">
            <a:extLst>
              <a:ext uri="{FF2B5EF4-FFF2-40B4-BE49-F238E27FC236}">
                <a16:creationId xmlns:a16="http://schemas.microsoft.com/office/drawing/2014/main" id="{ABCA58F5-0688-4040-90A9-053242D388E0}"/>
              </a:ext>
            </a:extLst>
          </p:cNvPr>
          <p:cNvPicPr>
            <a:picLocks noChangeAspect="1"/>
          </p:cNvPicPr>
          <p:nvPr/>
        </p:nvPicPr>
        <p:blipFill rotWithShape="1">
          <a:blip r:embed="rId3"/>
          <a:srcRect l="40113" t="37368" r="36136" b="22026"/>
          <a:stretch/>
        </p:blipFill>
        <p:spPr>
          <a:xfrm>
            <a:off x="6913422" y="1801092"/>
            <a:ext cx="3713018" cy="3089564"/>
          </a:xfrm>
          <a:prstGeom prst="rect">
            <a:avLst/>
          </a:prstGeom>
        </p:spPr>
      </p:pic>
    </p:spTree>
    <p:extLst>
      <p:ext uri="{BB962C8B-B14F-4D97-AF65-F5344CB8AC3E}">
        <p14:creationId xmlns:p14="http://schemas.microsoft.com/office/powerpoint/2010/main" val="1895992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2C44C-C49B-4BAB-A692-B9F19539E795}"/>
              </a:ext>
            </a:extLst>
          </p:cNvPr>
          <p:cNvSpPr>
            <a:spLocks noGrp="1"/>
          </p:cNvSpPr>
          <p:nvPr>
            <p:ph type="title"/>
          </p:nvPr>
        </p:nvSpPr>
        <p:spPr/>
        <p:txBody>
          <a:bodyPr/>
          <a:lstStyle/>
          <a:p>
            <a:r>
              <a:rPr lang="en-US" dirty="0"/>
              <a:t>Camera Models</a:t>
            </a:r>
            <a:endParaRPr lang="en-IN" dirty="0"/>
          </a:p>
        </p:txBody>
      </p:sp>
      <p:sp>
        <p:nvSpPr>
          <p:cNvPr id="3" name="Content Placeholder 2">
            <a:extLst>
              <a:ext uri="{FF2B5EF4-FFF2-40B4-BE49-F238E27FC236}">
                <a16:creationId xmlns:a16="http://schemas.microsoft.com/office/drawing/2014/main" id="{15E28B90-ED92-49D3-BE22-D1A02DFFDC16}"/>
              </a:ext>
            </a:extLst>
          </p:cNvPr>
          <p:cNvSpPr>
            <a:spLocks noGrp="1"/>
          </p:cNvSpPr>
          <p:nvPr>
            <p:ph idx="1"/>
          </p:nvPr>
        </p:nvSpPr>
        <p:spPr/>
        <p:txBody>
          <a:bodyPr/>
          <a:lstStyle/>
          <a:p>
            <a:r>
              <a:rPr lang="en-US" dirty="0"/>
              <a:t>Pinhole Camera Model</a:t>
            </a:r>
          </a:p>
          <a:p>
            <a:r>
              <a:rPr lang="en-US" dirty="0"/>
              <a:t>Fisheye Camera Model</a:t>
            </a:r>
            <a:endParaRPr lang="en-IN" dirty="0"/>
          </a:p>
        </p:txBody>
      </p:sp>
      <p:pic>
        <p:nvPicPr>
          <p:cNvPr id="4" name="Picture 3">
            <a:extLst>
              <a:ext uri="{FF2B5EF4-FFF2-40B4-BE49-F238E27FC236}">
                <a16:creationId xmlns:a16="http://schemas.microsoft.com/office/drawing/2014/main" id="{485E41CA-B447-4DDF-B226-BCD827F9877F}"/>
              </a:ext>
            </a:extLst>
          </p:cNvPr>
          <p:cNvPicPr>
            <a:picLocks noChangeAspect="1"/>
          </p:cNvPicPr>
          <p:nvPr/>
        </p:nvPicPr>
        <p:blipFill rotWithShape="1">
          <a:blip r:embed="rId2"/>
          <a:srcRect l="28471" t="28738" r="8834" b="27119"/>
          <a:stretch/>
        </p:blipFill>
        <p:spPr>
          <a:xfrm>
            <a:off x="2432480" y="3062797"/>
            <a:ext cx="7643675" cy="3027286"/>
          </a:xfrm>
          <a:prstGeom prst="rect">
            <a:avLst/>
          </a:prstGeom>
        </p:spPr>
      </p:pic>
    </p:spTree>
    <p:extLst>
      <p:ext uri="{BB962C8B-B14F-4D97-AF65-F5344CB8AC3E}">
        <p14:creationId xmlns:p14="http://schemas.microsoft.com/office/powerpoint/2010/main" val="1483770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E5D516-33DD-487E-A0EB-5CB9F0069D80}"/>
              </a:ext>
            </a:extLst>
          </p:cNvPr>
          <p:cNvPicPr>
            <a:picLocks noChangeAspect="1"/>
          </p:cNvPicPr>
          <p:nvPr/>
        </p:nvPicPr>
        <p:blipFill rotWithShape="1">
          <a:blip r:embed="rId2"/>
          <a:srcRect l="27015" t="33916" r="3664" b="15599"/>
          <a:stretch/>
        </p:blipFill>
        <p:spPr>
          <a:xfrm>
            <a:off x="275208" y="390618"/>
            <a:ext cx="11745476" cy="4811697"/>
          </a:xfrm>
          <a:prstGeom prst="rect">
            <a:avLst/>
          </a:prstGeom>
        </p:spPr>
      </p:pic>
    </p:spTree>
    <p:extLst>
      <p:ext uri="{BB962C8B-B14F-4D97-AF65-F5344CB8AC3E}">
        <p14:creationId xmlns:p14="http://schemas.microsoft.com/office/powerpoint/2010/main" val="517553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E0BD296-338E-4C98-B5A4-1E46E08A89D0}"/>
              </a:ext>
            </a:extLst>
          </p:cNvPr>
          <p:cNvPicPr>
            <a:picLocks noChangeAspect="1"/>
          </p:cNvPicPr>
          <p:nvPr/>
        </p:nvPicPr>
        <p:blipFill rotWithShape="1">
          <a:blip r:embed="rId2"/>
          <a:srcRect l="27524" t="29935" r="6214" b="4726"/>
          <a:stretch/>
        </p:blipFill>
        <p:spPr>
          <a:xfrm>
            <a:off x="470515" y="1134124"/>
            <a:ext cx="9766094" cy="4820575"/>
          </a:xfrm>
          <a:prstGeom prst="rect">
            <a:avLst/>
          </a:prstGeom>
        </p:spPr>
      </p:pic>
      <p:sp>
        <p:nvSpPr>
          <p:cNvPr id="5" name="TextBox 4">
            <a:extLst>
              <a:ext uri="{FF2B5EF4-FFF2-40B4-BE49-F238E27FC236}">
                <a16:creationId xmlns:a16="http://schemas.microsoft.com/office/drawing/2014/main" id="{F6C24136-1202-488E-A07E-0B5ED347DF72}"/>
              </a:ext>
            </a:extLst>
          </p:cNvPr>
          <p:cNvSpPr txBox="1"/>
          <p:nvPr/>
        </p:nvSpPr>
        <p:spPr>
          <a:xfrm>
            <a:off x="1322773" y="683581"/>
            <a:ext cx="4252404" cy="523220"/>
          </a:xfrm>
          <a:prstGeom prst="rect">
            <a:avLst/>
          </a:prstGeom>
          <a:noFill/>
        </p:spPr>
        <p:txBody>
          <a:bodyPr wrap="square" rtlCol="0">
            <a:spAutoFit/>
          </a:bodyPr>
          <a:lstStyle/>
          <a:p>
            <a:r>
              <a:rPr lang="en-US" sz="2800" dirty="0"/>
              <a:t>W [X Y 1]  = [X Y Z 1] P</a:t>
            </a:r>
            <a:endParaRPr lang="en-IN" sz="2800" dirty="0"/>
          </a:p>
        </p:txBody>
      </p:sp>
    </p:spTree>
    <p:extLst>
      <p:ext uri="{BB962C8B-B14F-4D97-AF65-F5344CB8AC3E}">
        <p14:creationId xmlns:p14="http://schemas.microsoft.com/office/powerpoint/2010/main" val="22580075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D97181E-3339-4E21-9822-441A7D65DEC1}"/>
              </a:ext>
            </a:extLst>
          </p:cNvPr>
          <p:cNvPicPr>
            <a:picLocks noChangeAspect="1"/>
          </p:cNvPicPr>
          <p:nvPr/>
        </p:nvPicPr>
        <p:blipFill rotWithShape="1">
          <a:blip r:embed="rId2"/>
          <a:srcRect l="26651" t="28479" r="2500" b="29579"/>
          <a:stretch/>
        </p:blipFill>
        <p:spPr>
          <a:xfrm>
            <a:off x="648070" y="552633"/>
            <a:ext cx="11537294" cy="5208975"/>
          </a:xfrm>
          <a:prstGeom prst="rect">
            <a:avLst/>
          </a:prstGeom>
        </p:spPr>
      </p:pic>
    </p:spTree>
    <p:extLst>
      <p:ext uri="{BB962C8B-B14F-4D97-AF65-F5344CB8AC3E}">
        <p14:creationId xmlns:p14="http://schemas.microsoft.com/office/powerpoint/2010/main" val="7839737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TotalTime>
  <Words>1153</Words>
  <Application>Microsoft Office PowerPoint</Application>
  <PresentationFormat>Widescreen</PresentationFormat>
  <Paragraphs>96</Paragraphs>
  <Slides>34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34</vt:i4>
      </vt:variant>
    </vt:vector>
  </HeadingPairs>
  <TitlesOfParts>
    <vt:vector size="45" baseType="lpstr">
      <vt:lpstr>Arial</vt:lpstr>
      <vt:lpstr>Calibri</vt:lpstr>
      <vt:lpstr>Calibri Light</vt:lpstr>
      <vt:lpstr>Cambria Math</vt:lpstr>
      <vt:lpstr>Helvetica</vt:lpstr>
      <vt:lpstr>MathJax_Main</vt:lpstr>
      <vt:lpstr>mwmathext1regular</vt:lpstr>
      <vt:lpstr>mwmathext2regular</vt:lpstr>
      <vt:lpstr>sohne</vt:lpstr>
      <vt:lpstr>STIXGeneral</vt:lpstr>
      <vt:lpstr>Office Theme</vt:lpstr>
      <vt:lpstr>Camera Model &amp; Calibration</vt:lpstr>
      <vt:lpstr>What is camera calibration?</vt:lpstr>
      <vt:lpstr>Examples of what you can do after calibrating your camera</vt:lpstr>
      <vt:lpstr>Camera Calibration</vt:lpstr>
      <vt:lpstr>Application : Object Transfer</vt:lpstr>
      <vt:lpstr>Camera Models</vt:lpstr>
      <vt:lpstr>PowerPoint Presentation</vt:lpstr>
      <vt:lpstr>PowerPoint Presentation</vt:lpstr>
      <vt:lpstr>PowerPoint Presentation</vt:lpstr>
      <vt:lpstr>Camera Matrix</vt:lpstr>
      <vt:lpstr>Fisheye Calibration  </vt:lpstr>
      <vt:lpstr>PowerPoint Presentation</vt:lpstr>
      <vt:lpstr>PowerPoint Presentation</vt:lpstr>
      <vt:lpstr>PowerPoint Presentation</vt:lpstr>
      <vt:lpstr>Pose estimation</vt:lpstr>
      <vt:lpstr>3D Translation</vt:lpstr>
      <vt:lpstr>Scaling</vt:lpstr>
      <vt:lpstr>3D - Rotation</vt:lpstr>
      <vt:lpstr>PowerPoint Presentation</vt:lpstr>
      <vt:lpstr>PowerPoint Presentation</vt:lpstr>
      <vt:lpstr>PowerPoint Presentation</vt:lpstr>
      <vt:lpstr>PowerPoint Presentation</vt:lpstr>
      <vt:lpstr>PowerPoint Presentation</vt:lpstr>
      <vt:lpstr>PowerPoint Presentation</vt:lpstr>
      <vt:lpstr>Types of Distortion</vt:lpstr>
      <vt:lpstr>Radial Distortion</vt:lpstr>
      <vt:lpstr>PowerPoint Presentation</vt:lpstr>
      <vt:lpstr>Tangential Distortion</vt:lpstr>
      <vt:lpstr>PowerPoint Presentation</vt:lpstr>
      <vt:lpstr>PowerPoint Presentation</vt:lpstr>
      <vt:lpstr>findChessboardCorners() </vt:lpstr>
      <vt:lpstr>cornerSubPix() </vt:lpstr>
      <vt:lpstr>Transformation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Camera Model &amp; Calibration</dc:title>
  <dc:creator>hemachandran k</dc:creator>
  <cp:lastModifiedBy>Hemachandran k</cp:lastModifiedBy>
  <cp:revision>23</cp:revision>
  <dcterms:created xsi:type="dcterms:W3CDTF">2020-11-21T13:17:02Z</dcterms:created>
  <dcterms:modified xsi:type="dcterms:W3CDTF">2020-11-25T07:05:38Z</dcterms:modified>
</cp:coreProperties>
</file>

<file path=docProps/thumbnail.jpeg>
</file>